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92" r:id="rId4"/>
    <p:sldId id="301" r:id="rId5"/>
    <p:sldId id="302" r:id="rId6"/>
    <p:sldId id="303" r:id="rId7"/>
    <p:sldId id="294" r:id="rId8"/>
    <p:sldId id="315" r:id="rId9"/>
    <p:sldId id="326" r:id="rId10"/>
    <p:sldId id="318" r:id="rId11"/>
    <p:sldId id="317" r:id="rId12"/>
    <p:sldId id="309" r:id="rId13"/>
    <p:sldId id="304" r:id="rId14"/>
    <p:sldId id="306" r:id="rId15"/>
    <p:sldId id="307" r:id="rId16"/>
    <p:sldId id="308" r:id="rId17"/>
    <p:sldId id="313" r:id="rId18"/>
    <p:sldId id="325" r:id="rId19"/>
    <p:sldId id="327" r:id="rId20"/>
    <p:sldId id="320" r:id="rId21"/>
    <p:sldId id="321" r:id="rId22"/>
  </p:sldIdLst>
  <p:sldSz cx="12192000" cy="6858000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91" cy="495147"/>
          </a:xfrm>
          <a:prstGeom prst="rect">
            <a:avLst/>
          </a:prstGeom>
        </p:spPr>
        <p:txBody>
          <a:bodyPr vert="horz" lIns="83174" tIns="41587" rIns="83174" bIns="41587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4858" y="0"/>
            <a:ext cx="2919491" cy="495147"/>
          </a:xfrm>
          <a:prstGeom prst="rect">
            <a:avLst/>
          </a:prstGeom>
        </p:spPr>
        <p:txBody>
          <a:bodyPr vert="horz" lIns="83174" tIns="41587" rIns="83174" bIns="41587" rtlCol="0"/>
          <a:lstStyle>
            <a:lvl1pPr algn="r">
              <a:defRPr sz="1100"/>
            </a:lvl1pPr>
          </a:lstStyle>
          <a:p>
            <a:fld id="{07B44326-15CB-41F7-96D2-20004C2AE2D4}" type="datetimeFigureOut">
              <a:rPr lang="fr-FR" smtClean="0"/>
              <a:t>29/04/2025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174" tIns="41587" rIns="83174" bIns="4158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294" y="4747843"/>
            <a:ext cx="5389176" cy="3884998"/>
          </a:xfrm>
          <a:prstGeom prst="rect">
            <a:avLst/>
          </a:prstGeom>
        </p:spPr>
        <p:txBody>
          <a:bodyPr vert="horz" lIns="83174" tIns="41587" rIns="83174" bIns="4158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167"/>
            <a:ext cx="2919491" cy="495147"/>
          </a:xfrm>
          <a:prstGeom prst="rect">
            <a:avLst/>
          </a:prstGeom>
        </p:spPr>
        <p:txBody>
          <a:bodyPr vert="horz" lIns="83174" tIns="41587" rIns="83174" bIns="41587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4858" y="9371167"/>
            <a:ext cx="2919491" cy="495147"/>
          </a:xfrm>
          <a:prstGeom prst="rect">
            <a:avLst/>
          </a:prstGeom>
        </p:spPr>
        <p:txBody>
          <a:bodyPr vert="horz" lIns="83174" tIns="41587" rIns="83174" bIns="41587" rtlCol="0" anchor="b"/>
          <a:lstStyle>
            <a:lvl1pPr algn="r">
              <a:defRPr sz="1100"/>
            </a:lvl1pPr>
          </a:lstStyle>
          <a:p>
            <a:fld id="{55703F9A-F11A-48D6-B3A0-87C4C08939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72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68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subTitle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60340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8617320" y="21337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 type="body"/>
          </p:nvPr>
        </p:nvSpPr>
        <p:spPr>
          <a:xfrm>
            <a:off x="25891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 type="body"/>
          </p:nvPr>
        </p:nvSpPr>
        <p:spPr>
          <a:xfrm>
            <a:off x="560340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 type="body"/>
          </p:nvPr>
        </p:nvSpPr>
        <p:spPr>
          <a:xfrm>
            <a:off x="8617320" y="4106520"/>
            <a:ext cx="287028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2593080" y="624240"/>
            <a:ext cx="8911440" cy="5937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3777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7157160" y="41065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258912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157160" y="2133720"/>
            <a:ext cx="43502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2589120" y="4106520"/>
            <a:ext cx="8915040" cy="1801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404040"/>
              </a:solidFill>
              <a:latin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34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14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4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5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7" name="PlaceHolder 28"/>
          <p:cNvSpPr>
            <a:spLocks noGrp="1"/>
          </p:cNvSpPr>
          <p:nvPr>
            <p:ph type="title"/>
          </p:nvPr>
        </p:nvSpPr>
        <p:spPr>
          <a:xfrm>
            <a:off x="2589120" y="2514600"/>
            <a:ext cx="8915040" cy="22626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400" b="0" strike="noStrike" spc="-1">
                <a:solidFill>
                  <a:srgbClr val="262626"/>
                </a:solidFill>
                <a:latin typeface="Century Gothic"/>
              </a:rPr>
              <a:t>Modifiez le style du titre</a:t>
            </a:r>
            <a:endParaRPr lang="en-US" sz="54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8" name="PlaceHolder 29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D8FAECD-0480-4C83-B415-DCF18E42B26C}" type="datetime">
              <a:rPr lang="fr-FR" sz="900" b="0" strike="noStrike" spc="-1">
                <a:solidFill>
                  <a:srgbClr val="8B8B8B"/>
                </a:solidFill>
                <a:latin typeface="Century Gothic"/>
              </a:rPr>
              <a:t>29/04/2025</a:t>
            </a:fld>
            <a:endParaRPr lang="fr-FR" sz="900" b="0" strike="noStrike" spc="-1">
              <a:latin typeface="Times New Roman"/>
            </a:endParaRPr>
          </a:p>
        </p:txBody>
      </p:sp>
      <p:sp>
        <p:nvSpPr>
          <p:cNvPr id="29" name="PlaceHolder 30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0" name="CustomShape 31"/>
          <p:cNvSpPr/>
          <p:nvPr/>
        </p:nvSpPr>
        <p:spPr>
          <a:xfrm>
            <a:off x="0" y="4323960"/>
            <a:ext cx="1744200" cy="778320"/>
          </a:xfrm>
          <a:custGeom>
            <a:avLst/>
            <a:gdLst/>
            <a:ahLst/>
            <a:cxnLst/>
            <a:rect l="l" t="t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" name="PlaceHolder 32"/>
          <p:cNvSpPr>
            <a:spLocks noGrp="1"/>
          </p:cNvSpPr>
          <p:nvPr>
            <p:ph type="sldNum"/>
          </p:nvPr>
        </p:nvSpPr>
        <p:spPr>
          <a:xfrm>
            <a:off x="531720" y="4529520"/>
            <a:ext cx="7794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F1B9C89-F777-4F15-9284-845EA226A4E3}" type="slidenum">
              <a:rPr lang="fr-FR" sz="2000" b="0" strike="noStrike" spc="-1">
                <a:solidFill>
                  <a:srgbClr val="FEFFFF"/>
                </a:solidFill>
                <a:latin typeface="Century Gothic"/>
              </a:rPr>
              <a:t>‹N°›</a:t>
            </a:fld>
            <a:endParaRPr lang="fr-FR" sz="2000" b="0" strike="noStrike" spc="-1">
              <a:latin typeface="Times New Roman"/>
            </a:endParaRPr>
          </a:p>
        </p:txBody>
      </p:sp>
      <p:sp>
        <p:nvSpPr>
          <p:cNvPr id="32" name="PlaceHolder 3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404040"/>
                </a:solidFill>
                <a:latin typeface="Century Gothic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1"/>
          <p:cNvGrpSpPr/>
          <p:nvPr/>
        </p:nvGrpSpPr>
        <p:grpSpPr>
          <a:xfrm>
            <a:off x="0" y="228600"/>
            <a:ext cx="2851200" cy="6638400"/>
            <a:chOff x="0" y="228600"/>
            <a:chExt cx="2851200" cy="6638400"/>
          </a:xfrm>
        </p:grpSpPr>
        <p:sp>
          <p:nvSpPr>
            <p:cNvPr id="70" name="CustomShape 2"/>
            <p:cNvSpPr/>
            <p:nvPr/>
          </p:nvSpPr>
          <p:spPr>
            <a:xfrm>
              <a:off x="0" y="2575080"/>
              <a:ext cx="100440" cy="625680"/>
            </a:xfrm>
            <a:custGeom>
              <a:avLst/>
              <a:gdLst/>
              <a:ahLst/>
              <a:cxnLst/>
              <a:rect l="l" t="t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CustomShape 3"/>
            <p:cNvSpPr/>
            <p:nvPr/>
          </p:nvSpPr>
          <p:spPr>
            <a:xfrm>
              <a:off x="128520" y="3156480"/>
              <a:ext cx="646200" cy="2322000"/>
            </a:xfrm>
            <a:custGeom>
              <a:avLst/>
              <a:gdLst/>
              <a:ahLst/>
              <a:cxnLst/>
              <a:rect l="l" t="t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CustomShape 4"/>
            <p:cNvSpPr/>
            <p:nvPr/>
          </p:nvSpPr>
          <p:spPr>
            <a:xfrm>
              <a:off x="807120" y="5447160"/>
              <a:ext cx="609120" cy="1419840"/>
            </a:xfrm>
            <a:custGeom>
              <a:avLst/>
              <a:gdLst/>
              <a:ahLst/>
              <a:cxnLst/>
              <a:rect l="l" t="t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CustomShape 5"/>
            <p:cNvSpPr/>
            <p:nvPr/>
          </p:nvSpPr>
          <p:spPr>
            <a:xfrm>
              <a:off x="959760" y="6503760"/>
              <a:ext cx="171000" cy="363240"/>
            </a:xfrm>
            <a:custGeom>
              <a:avLst/>
              <a:gdLst/>
              <a:ahLst/>
              <a:cxnLst/>
              <a:rect l="l" t="t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CustomShape 6"/>
            <p:cNvSpPr/>
            <p:nvPr/>
          </p:nvSpPr>
          <p:spPr>
            <a:xfrm>
              <a:off x="100800" y="3201120"/>
              <a:ext cx="821520" cy="3328200"/>
            </a:xfrm>
            <a:custGeom>
              <a:avLst/>
              <a:gdLst/>
              <a:ahLst/>
              <a:cxnLst/>
              <a:rect l="l" t="t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CustomShape 7"/>
            <p:cNvSpPr/>
            <p:nvPr/>
          </p:nvSpPr>
          <p:spPr>
            <a:xfrm>
              <a:off x="22320" y="228600"/>
              <a:ext cx="105840" cy="2927520"/>
            </a:xfrm>
            <a:custGeom>
              <a:avLst/>
              <a:gdLst/>
              <a:ahLst/>
              <a:cxnLst/>
              <a:rect l="l" t="t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CustomShape 8"/>
            <p:cNvSpPr/>
            <p:nvPr/>
          </p:nvSpPr>
          <p:spPr>
            <a:xfrm>
              <a:off x="78120" y="2944080"/>
              <a:ext cx="77760" cy="49356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CustomShape 9"/>
            <p:cNvSpPr/>
            <p:nvPr/>
          </p:nvSpPr>
          <p:spPr>
            <a:xfrm>
              <a:off x="769680" y="5478840"/>
              <a:ext cx="189720" cy="1024560"/>
            </a:xfrm>
            <a:custGeom>
              <a:avLst/>
              <a:gdLst/>
              <a:ahLst/>
              <a:cxnLst/>
              <a:rect l="l" t="t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CustomShape 10"/>
            <p:cNvSpPr/>
            <p:nvPr/>
          </p:nvSpPr>
          <p:spPr>
            <a:xfrm>
              <a:off x="775440" y="1398960"/>
              <a:ext cx="2075760" cy="4047840"/>
            </a:xfrm>
            <a:custGeom>
              <a:avLst/>
              <a:gdLst/>
              <a:ahLst/>
              <a:cxnLst/>
              <a:rect l="l" t="t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CustomShape 11"/>
            <p:cNvSpPr/>
            <p:nvPr/>
          </p:nvSpPr>
          <p:spPr>
            <a:xfrm>
              <a:off x="922680" y="6530040"/>
              <a:ext cx="161640" cy="336960"/>
            </a:xfrm>
            <a:custGeom>
              <a:avLst/>
              <a:gdLst/>
              <a:ahLst/>
              <a:cxnLst/>
              <a:rect l="l" t="t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12"/>
            <p:cNvSpPr/>
            <p:nvPr/>
          </p:nvSpPr>
          <p:spPr>
            <a:xfrm>
              <a:off x="769680" y="5359320"/>
              <a:ext cx="37080" cy="22140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13"/>
            <p:cNvSpPr/>
            <p:nvPr/>
          </p:nvSpPr>
          <p:spPr>
            <a:xfrm>
              <a:off x="849960" y="6244560"/>
              <a:ext cx="238320" cy="622080"/>
            </a:xfrm>
            <a:custGeom>
              <a:avLst/>
              <a:gdLst/>
              <a:ahLst/>
              <a:cxnLst/>
              <a:rect l="l" t="t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2" name="Group 14"/>
          <p:cNvGrpSpPr/>
          <p:nvPr/>
        </p:nvGrpSpPr>
        <p:grpSpPr>
          <a:xfrm>
            <a:off x="27360" y="-720"/>
            <a:ext cx="2356200" cy="6853680"/>
            <a:chOff x="27360" y="-720"/>
            <a:chExt cx="2356200" cy="6853680"/>
          </a:xfrm>
        </p:grpSpPr>
        <p:sp>
          <p:nvSpPr>
            <p:cNvPr id="83" name="CustomShape 15"/>
            <p:cNvSpPr/>
            <p:nvPr/>
          </p:nvSpPr>
          <p:spPr>
            <a:xfrm>
              <a:off x="27360" y="-720"/>
              <a:ext cx="493920" cy="4400640"/>
            </a:xfrm>
            <a:custGeom>
              <a:avLst/>
              <a:gdLst/>
              <a:ahLst/>
              <a:cxnLst/>
              <a:rect l="l" t="t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6"/>
            <p:cNvSpPr/>
            <p:nvPr/>
          </p:nvSpPr>
          <p:spPr>
            <a:xfrm>
              <a:off x="550440" y="4316400"/>
              <a:ext cx="423000" cy="1580400"/>
            </a:xfrm>
            <a:custGeom>
              <a:avLst/>
              <a:gdLst/>
              <a:ahLst/>
              <a:cxnLst/>
              <a:rect l="l" t="t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7"/>
            <p:cNvSpPr/>
            <p:nvPr/>
          </p:nvSpPr>
          <p:spPr>
            <a:xfrm>
              <a:off x="1006200" y="5862600"/>
              <a:ext cx="430560" cy="990360"/>
            </a:xfrm>
            <a:custGeom>
              <a:avLst/>
              <a:gdLst/>
              <a:ahLst/>
              <a:cxnLst/>
              <a:rect l="l" t="t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8"/>
            <p:cNvSpPr/>
            <p:nvPr/>
          </p:nvSpPr>
          <p:spPr>
            <a:xfrm>
              <a:off x="521640" y="4364280"/>
              <a:ext cx="551520" cy="2235600"/>
            </a:xfrm>
            <a:custGeom>
              <a:avLst/>
              <a:gdLst/>
              <a:ahLst/>
              <a:cxnLst/>
              <a:rect l="l" t="t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9"/>
            <p:cNvSpPr/>
            <p:nvPr/>
          </p:nvSpPr>
          <p:spPr>
            <a:xfrm>
              <a:off x="468000" y="1289160"/>
              <a:ext cx="173880" cy="3026880"/>
            </a:xfrm>
            <a:custGeom>
              <a:avLst/>
              <a:gdLst/>
              <a:ahLst/>
              <a:cxnLst/>
              <a:rect l="l" t="t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20"/>
            <p:cNvSpPr/>
            <p:nvPr/>
          </p:nvSpPr>
          <p:spPr>
            <a:xfrm>
              <a:off x="1111680" y="6571440"/>
              <a:ext cx="133920" cy="281160"/>
            </a:xfrm>
            <a:custGeom>
              <a:avLst/>
              <a:gdLst/>
              <a:ahLst/>
              <a:cxnLst/>
              <a:rect l="l" t="t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21"/>
            <p:cNvSpPr/>
            <p:nvPr/>
          </p:nvSpPr>
          <p:spPr>
            <a:xfrm>
              <a:off x="502560" y="4107600"/>
              <a:ext cx="82080" cy="511200"/>
            </a:xfrm>
            <a:custGeom>
              <a:avLst/>
              <a:gdLst/>
              <a:ahLst/>
              <a:cxnLst/>
              <a:rect l="l" t="t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22"/>
            <p:cNvSpPr/>
            <p:nvPr/>
          </p:nvSpPr>
          <p:spPr>
            <a:xfrm>
              <a:off x="973800" y="3145680"/>
              <a:ext cx="1409760" cy="2716560"/>
            </a:xfrm>
            <a:custGeom>
              <a:avLst/>
              <a:gdLst/>
              <a:ahLst/>
              <a:cxnLst/>
              <a:rect l="l" t="t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23"/>
            <p:cNvSpPr/>
            <p:nvPr/>
          </p:nvSpPr>
          <p:spPr>
            <a:xfrm>
              <a:off x="1073520" y="6600240"/>
              <a:ext cx="120240" cy="252720"/>
            </a:xfrm>
            <a:custGeom>
              <a:avLst/>
              <a:gdLst/>
              <a:ahLst/>
              <a:cxnLst/>
              <a:rect l="l" t="t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24"/>
            <p:cNvSpPr/>
            <p:nvPr/>
          </p:nvSpPr>
          <p:spPr>
            <a:xfrm>
              <a:off x="973800" y="5897160"/>
              <a:ext cx="137520" cy="673920"/>
            </a:xfrm>
            <a:custGeom>
              <a:avLst/>
              <a:gdLst/>
              <a:ahLst/>
              <a:cxnLst/>
              <a:rect l="l" t="t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25"/>
            <p:cNvSpPr/>
            <p:nvPr/>
          </p:nvSpPr>
          <p:spPr>
            <a:xfrm>
              <a:off x="973800" y="5772600"/>
              <a:ext cx="37800" cy="227520"/>
            </a:xfrm>
            <a:custGeom>
              <a:avLst/>
              <a:gdLst/>
              <a:ahLst/>
              <a:cxnLst/>
              <a:rect l="l" t="t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6"/>
            <p:cNvSpPr/>
            <p:nvPr/>
          </p:nvSpPr>
          <p:spPr>
            <a:xfrm>
              <a:off x="1006200" y="6322680"/>
              <a:ext cx="210240" cy="530280"/>
            </a:xfrm>
            <a:custGeom>
              <a:avLst/>
              <a:gdLst/>
              <a:ahLst/>
              <a:cxnLst/>
              <a:rect l="l" t="t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5" name="CustomShape 27"/>
          <p:cNvSpPr/>
          <p:nvPr/>
        </p:nvSpPr>
        <p:spPr>
          <a:xfrm>
            <a:off x="0" y="0"/>
            <a:ext cx="182520" cy="685764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38100" dist="25560" dir="5400000" rotWithShape="0">
              <a:srgbClr val="000000">
                <a:alpha val="2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6" name="PlaceHolder 28"/>
          <p:cNvSpPr>
            <a:spLocks noGrp="1"/>
          </p:cNvSpPr>
          <p:nvPr>
            <p:ph type="title"/>
          </p:nvPr>
        </p:nvSpPr>
        <p:spPr>
          <a:xfrm>
            <a:off x="2593080" y="624240"/>
            <a:ext cx="8911440" cy="128052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262626"/>
                </a:solidFill>
                <a:latin typeface="Century Gothic"/>
              </a:rPr>
              <a:t>Modifiez le style du titre</a:t>
            </a:r>
            <a:endParaRPr lang="en-US" sz="3600" b="0" strike="noStrike" spc="-1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97" name="PlaceHolder 29"/>
          <p:cNvSpPr>
            <a:spLocks noGrp="1"/>
          </p:cNvSpPr>
          <p:nvPr>
            <p:ph type="body"/>
          </p:nvPr>
        </p:nvSpPr>
        <p:spPr>
          <a:xfrm>
            <a:off x="2589120" y="2133720"/>
            <a:ext cx="8915040" cy="3777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800" b="0" strike="noStrike" spc="-1">
                <a:solidFill>
                  <a:srgbClr val="404040"/>
                </a:solidFill>
                <a:latin typeface="Century Gothic"/>
              </a:rPr>
              <a:t>Cliquez pour modifier les styles du texte du masque</a:t>
            </a:r>
          </a:p>
          <a:p>
            <a:pPr marL="743040" lvl="1" indent="-28548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600" b="0" strike="noStrike" spc="-1">
                <a:solidFill>
                  <a:srgbClr val="404040"/>
                </a:solidFill>
                <a:latin typeface="Century Gothic"/>
              </a:rPr>
              <a:t>Deuxième niveau</a:t>
            </a:r>
          </a:p>
          <a:p>
            <a:pPr marL="1143000" lvl="2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400" b="0" strike="noStrike" spc="-1">
                <a:solidFill>
                  <a:srgbClr val="404040"/>
                </a:solidFill>
                <a:latin typeface="Century Gothic"/>
              </a:rPr>
              <a:t>Troisième niveau</a:t>
            </a:r>
          </a:p>
          <a:p>
            <a:pPr marL="1600200" lvl="3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Quatrième niveau</a:t>
            </a:r>
          </a:p>
          <a:p>
            <a:pPr marL="2057400" lvl="4" indent="-22824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en-US" sz="1200" b="0" strike="noStrike" spc="-1">
                <a:solidFill>
                  <a:srgbClr val="404040"/>
                </a:solidFill>
                <a:latin typeface="Century Gothic"/>
              </a:rPr>
              <a:t>Cinquième niveau</a:t>
            </a:r>
          </a:p>
        </p:txBody>
      </p:sp>
      <p:sp>
        <p:nvSpPr>
          <p:cNvPr id="98" name="PlaceHolder 30"/>
          <p:cNvSpPr>
            <a:spLocks noGrp="1"/>
          </p:cNvSpPr>
          <p:nvPr>
            <p:ph type="dt"/>
          </p:nvPr>
        </p:nvSpPr>
        <p:spPr>
          <a:xfrm>
            <a:off x="10361520" y="6130440"/>
            <a:ext cx="1145880" cy="3700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6C5C6E6-0278-45AF-A121-56B7B5F29653}" type="datetime">
              <a:rPr lang="fr-FR" sz="900" b="0" strike="noStrike" spc="-1">
                <a:solidFill>
                  <a:srgbClr val="8B8B8B"/>
                </a:solidFill>
                <a:latin typeface="Century Gothic"/>
              </a:rPr>
              <a:t>29/04/2025</a:t>
            </a:fld>
            <a:endParaRPr lang="fr-FR" sz="900" b="0" strike="noStrike" spc="-1">
              <a:latin typeface="Times New Roman"/>
            </a:endParaRPr>
          </a:p>
        </p:txBody>
      </p:sp>
      <p:sp>
        <p:nvSpPr>
          <p:cNvPr id="99" name="PlaceHolder 31"/>
          <p:cNvSpPr>
            <a:spLocks noGrp="1"/>
          </p:cNvSpPr>
          <p:nvPr>
            <p:ph type="ftr"/>
          </p:nvPr>
        </p:nvSpPr>
        <p:spPr>
          <a:xfrm>
            <a:off x="2589120" y="6135840"/>
            <a:ext cx="76197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100" name="CustomShape 32"/>
          <p:cNvSpPr/>
          <p:nvPr/>
        </p:nvSpPr>
        <p:spPr>
          <a:xfrm flipV="1">
            <a:off x="-3960" y="713880"/>
            <a:ext cx="1588320" cy="50688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PlaceHolder 33"/>
          <p:cNvSpPr>
            <a:spLocks noGrp="1"/>
          </p:cNvSpPr>
          <p:nvPr>
            <p:ph type="sldNum"/>
          </p:nvPr>
        </p:nvSpPr>
        <p:spPr>
          <a:xfrm>
            <a:off x="531720" y="787680"/>
            <a:ext cx="77940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70CC93F-6284-4756-8440-3D2C4D719D3C}" type="slidenum">
              <a:rPr lang="fr-FR" sz="2000" b="0" strike="noStrike" spc="-1">
                <a:solidFill>
                  <a:srgbClr val="FEFFFF"/>
                </a:solidFill>
                <a:latin typeface="Century Gothic"/>
              </a:rPr>
              <a:t>‹N°›</a:t>
            </a:fld>
            <a:endParaRPr lang="fr-FR" sz="20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cpn.or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cpn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3244076" y="544750"/>
            <a:ext cx="6265949" cy="1386776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chemeClr val="accent1"/>
                </a:solidFill>
                <a:latin typeface="Century Gothic"/>
              </a:rPr>
              <a:t>La FCPN </a:t>
            </a:r>
          </a:p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chemeClr val="accent1"/>
                </a:solidFill>
                <a:latin typeface="Century Gothic"/>
              </a:rPr>
              <a:t>à </a:t>
            </a:r>
            <a:r>
              <a:rPr lang="en-US" sz="4400" b="1" strike="noStrike" spc="-1" dirty="0" err="1">
                <a:solidFill>
                  <a:schemeClr val="accent1"/>
                </a:solidFill>
                <a:latin typeface="Century Gothic"/>
              </a:rPr>
              <a:t>votre</a:t>
            </a:r>
            <a:r>
              <a:rPr lang="en-US" sz="4400" b="1" strike="noStrike" spc="-1" dirty="0">
                <a:solidFill>
                  <a:schemeClr val="accent1"/>
                </a:solidFill>
                <a:latin typeface="Century Gothic"/>
              </a:rPr>
              <a:t> service !</a:t>
            </a:r>
            <a:r>
              <a:rPr lang="en-US" sz="2800" b="1" spc="-1" dirty="0">
                <a:solidFill>
                  <a:schemeClr val="accent1"/>
                </a:solidFill>
                <a:latin typeface="Century Gothic"/>
              </a:rPr>
              <a:t> </a:t>
            </a:r>
            <a:endParaRPr lang="en-US" sz="2800" b="1" strike="noStrike" spc="-1" dirty="0">
              <a:solidFill>
                <a:schemeClr val="accent1"/>
              </a:solidFill>
              <a:latin typeface="Century Gothic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EEB4889-7B94-4CA9-AADE-379D436B8A8B}"/>
              </a:ext>
            </a:extLst>
          </p:cNvPr>
          <p:cNvSpPr txBox="1"/>
          <p:nvPr/>
        </p:nvSpPr>
        <p:spPr>
          <a:xfrm>
            <a:off x="3621391" y="5668551"/>
            <a:ext cx="6463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Zoom CPN du 29,04,2025</a:t>
            </a:r>
          </a:p>
          <a:p>
            <a:r>
              <a:rPr lang="fr-FR" dirty="0"/>
              <a:t>Aurélie THOURAULT, directrice de la FCPN</a:t>
            </a:r>
          </a:p>
          <a:p>
            <a:r>
              <a:rPr lang="fr-FR" dirty="0"/>
              <a:t>Daniella </a:t>
            </a:r>
            <a:r>
              <a:rPr lang="fr-FR" dirty="0" err="1"/>
              <a:t>Bance</a:t>
            </a:r>
            <a:r>
              <a:rPr lang="fr-FR" dirty="0"/>
              <a:t>, administratrice de la FCPN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173397-BE2F-4963-B5F9-3C814CEA6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717" y="1706918"/>
            <a:ext cx="4446470" cy="35842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D9864-F33A-4679-491B-3880CCE67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>
            <a:extLst>
              <a:ext uri="{FF2B5EF4-FFF2-40B4-BE49-F238E27FC236}">
                <a16:creationId xmlns:a16="http://schemas.microsoft.com/office/drawing/2014/main" id="{05B7D652-658C-FF22-B603-AB855748656D}"/>
              </a:ext>
            </a:extLst>
          </p:cNvPr>
          <p:cNvSpPr txBox="1"/>
          <p:nvPr/>
        </p:nvSpPr>
        <p:spPr>
          <a:xfrm>
            <a:off x="2593080" y="624239"/>
            <a:ext cx="8911440" cy="100136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    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U</a:t>
            </a:r>
            <a:r>
              <a:rPr lang="fr-FR" b="1" strike="noStrike" spc="-1" dirty="0">
                <a:solidFill>
                  <a:srgbClr val="A53010"/>
                </a:solidFill>
                <a:latin typeface="Century Gothic"/>
              </a:rPr>
              <a:t>n accès privilégié à nos publications pédagogiques</a:t>
            </a:r>
          </a:p>
          <a:p>
            <a:pPr>
              <a:lnSpc>
                <a:spcPct val="100000"/>
              </a:lnSpc>
            </a:pPr>
            <a:endParaRPr lang="fr-FR" b="1" strike="noStrike" spc="-1" dirty="0">
              <a:solidFill>
                <a:srgbClr val="A5301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>
            <a:extLst>
              <a:ext uri="{FF2B5EF4-FFF2-40B4-BE49-F238E27FC236}">
                <a16:creationId xmlns:a16="http://schemas.microsoft.com/office/drawing/2014/main" id="{BE2B1C7B-9564-C1B9-D36F-F67D7D448590}"/>
              </a:ext>
            </a:extLst>
          </p:cNvPr>
          <p:cNvSpPr txBox="1"/>
          <p:nvPr/>
        </p:nvSpPr>
        <p:spPr>
          <a:xfrm>
            <a:off x="2593080" y="1763467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Une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réduction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10%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toute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l’année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les publications CPN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notre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boutique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ligne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>
                <a:solidFill>
                  <a:srgbClr val="C00000"/>
                </a:solidFill>
                <a:latin typeface="Century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https://www.fcpn.org/</a:t>
            </a:r>
            <a:endParaRPr lang="en-US" sz="2400" b="1" i="1" spc="-1" baseline="30000" dirty="0">
              <a:solidFill>
                <a:srgbClr val="C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. </a:t>
            </a:r>
            <a:r>
              <a:rPr lang="en-US" b="1" i="1" spc="-1" baseline="30000" dirty="0" err="1">
                <a:solidFill>
                  <a:srgbClr val="000000"/>
                </a:solidFill>
                <a:latin typeface="Century Gothic"/>
              </a:rPr>
              <a:t>Automatique</a:t>
            </a:r>
            <a:r>
              <a:rPr lang="en-US" b="1" i="1" spc="-1" baseline="30000" dirty="0">
                <a:solidFill>
                  <a:srgbClr val="000000"/>
                </a:solidFill>
                <a:latin typeface="Century Gothic"/>
              </a:rPr>
              <a:t> pour les </a:t>
            </a:r>
            <a:r>
              <a:rPr lang="en-US" b="1" i="1" spc="-1" baseline="30000" dirty="0" err="1">
                <a:solidFill>
                  <a:srgbClr val="000000"/>
                </a:solidFill>
                <a:latin typeface="Century Gothic"/>
              </a:rPr>
              <a:t>responsables</a:t>
            </a:r>
            <a:endParaRPr lang="en-US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b="1" i="1" spc="-1" baseline="30000" dirty="0">
                <a:solidFill>
                  <a:srgbClr val="000000"/>
                </a:solidFill>
                <a:latin typeface="Century Gothic"/>
              </a:rPr>
              <a:t> de clubs, </a:t>
            </a:r>
            <a:r>
              <a:rPr lang="en-US" b="1" i="1" spc="-1" baseline="30000" dirty="0" err="1">
                <a:solidFill>
                  <a:srgbClr val="000000"/>
                </a:solidFill>
                <a:latin typeface="Century Gothic"/>
              </a:rPr>
              <a:t>familles</a:t>
            </a:r>
            <a:r>
              <a:rPr lang="en-US" b="1" i="1" spc="-1" baseline="30000" dirty="0">
                <a:solidFill>
                  <a:srgbClr val="000000"/>
                </a:solidFill>
                <a:latin typeface="Century Gothic"/>
              </a:rPr>
              <a:t> et </a:t>
            </a:r>
            <a:r>
              <a:rPr lang="en-US" b="1" i="1" spc="-1" baseline="30000" dirty="0" err="1">
                <a:solidFill>
                  <a:srgbClr val="000000"/>
                </a:solidFill>
                <a:latin typeface="Century Gothic"/>
              </a:rPr>
              <a:t>individuels</a:t>
            </a:r>
            <a:endParaRPr lang="en-US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b="1" i="1" spc="-1" baseline="30000" dirty="0">
                <a:solidFill>
                  <a:srgbClr val="000000"/>
                </a:solidFill>
                <a:latin typeface="Century Gothic"/>
              </a:rPr>
              <a:t>. Avec un code  promo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b="1" i="1" spc="-1" baseline="30000" dirty="0">
                <a:solidFill>
                  <a:srgbClr val="000000"/>
                </a:solidFill>
                <a:latin typeface="Century Gothic"/>
              </a:rPr>
              <a:t>pour les </a:t>
            </a:r>
            <a:r>
              <a:rPr lang="en-US" b="1" i="1" spc="-1" baseline="30000" dirty="0" err="1">
                <a:solidFill>
                  <a:srgbClr val="000000"/>
                </a:solidFill>
                <a:latin typeface="Century Gothic"/>
              </a:rPr>
              <a:t>membres</a:t>
            </a:r>
            <a:r>
              <a:rPr lang="en-US" b="1" i="1" spc="-1" baseline="30000" dirty="0">
                <a:solidFill>
                  <a:srgbClr val="000000"/>
                </a:solidFill>
                <a:latin typeface="Century Gothic"/>
              </a:rPr>
              <a:t> de clubs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130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références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: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000" b="1" i="1" spc="-1" baseline="30000" dirty="0">
                <a:solidFill>
                  <a:srgbClr val="000000"/>
                </a:solidFill>
                <a:latin typeface="Century Gothic"/>
              </a:rPr>
              <a:t>Cahiers techniques, </a:t>
            </a:r>
            <a:r>
              <a:rPr lang="en-US" sz="2000" b="1" i="1" spc="-1" baseline="30000" dirty="0" err="1">
                <a:solidFill>
                  <a:srgbClr val="000000"/>
                </a:solidFill>
                <a:latin typeface="Century Gothic"/>
              </a:rPr>
              <a:t>outils</a:t>
            </a:r>
            <a:r>
              <a:rPr lang="en-US" sz="20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000" b="1" i="1" spc="-1" baseline="30000" dirty="0" err="1">
                <a:solidFill>
                  <a:srgbClr val="000000"/>
                </a:solidFill>
                <a:latin typeface="Century Gothic"/>
              </a:rPr>
              <a:t>pédagogiques</a:t>
            </a:r>
            <a:r>
              <a:rPr lang="en-US" sz="20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000" b="1" i="1" spc="-1" baseline="30000" dirty="0">
                <a:solidFill>
                  <a:srgbClr val="000000"/>
                </a:solidFill>
                <a:latin typeface="Century Gothic"/>
              </a:rPr>
              <a:t>jeux </a:t>
            </a:r>
            <a:r>
              <a:rPr lang="en-US" sz="2000" b="1" i="1" spc="-1" baseline="30000" dirty="0" err="1">
                <a:solidFill>
                  <a:srgbClr val="000000"/>
                </a:solidFill>
                <a:latin typeface="Century Gothic"/>
              </a:rPr>
              <a:t>éducatifs</a:t>
            </a:r>
            <a:r>
              <a:rPr lang="en-US" sz="2000" b="1" i="1" spc="-1" baseline="30000" dirty="0">
                <a:solidFill>
                  <a:srgbClr val="000000"/>
                </a:solidFill>
                <a:latin typeface="Century Gothic"/>
              </a:rPr>
              <a:t>, cahiers </a:t>
            </a:r>
            <a:r>
              <a:rPr lang="en-US" sz="2000" b="1" i="1" spc="-1" baseline="30000" dirty="0" err="1">
                <a:solidFill>
                  <a:srgbClr val="000000"/>
                </a:solidFill>
                <a:latin typeface="Century Gothic"/>
              </a:rPr>
              <a:t>d’activités</a:t>
            </a:r>
            <a:r>
              <a:rPr lang="en-US" sz="2000" b="1" i="1" spc="-1" baseline="30000" dirty="0">
                <a:solidFill>
                  <a:srgbClr val="000000"/>
                </a:solidFill>
                <a:latin typeface="Century Gothic"/>
              </a:rPr>
              <a:t>, affiches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…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0E32B81E-599A-40E2-0EA8-309721086C8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69500D-3495-EC08-7052-B47838229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38" y="2124242"/>
            <a:ext cx="2405238" cy="3402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3BDB66B-020B-713D-9C24-3FB3CAF7C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50" y="2124241"/>
            <a:ext cx="2441917" cy="34026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584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    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Un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accès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privilégié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nos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productions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pédagogiques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endParaRPr lang="en-US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89480" y="1551030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Réception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d’un kit de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bienvenue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(2 Cahiers techniques,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cartes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d’adhérents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…)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Un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tarif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préférentiel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la “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Malle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CPN”, lot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d’outils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pédagogiques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renouvelé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chaque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année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A9B318-8380-4363-A9B3-31935AFA9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82" y="3429000"/>
            <a:ext cx="5958641" cy="25681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5278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Intégrez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le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réseau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des CPN et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accédez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nos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évènements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“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adhérents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”</a:t>
            </a:r>
            <a:endParaRPr lang="en-US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89480" y="1551030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Les formations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naturalistes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et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pédagogiques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(2 à 3 par an) à demi-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tarif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Programmation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2025 :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Tx/>
              <a:buChar char="-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“Un week-end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fourmidable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” du 24 au 25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mai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dans le Gard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Tx/>
              <a:buChar char="-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“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Débuter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animation nature”, du 18 au 19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août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à Metz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Tx/>
              <a:buChar char="-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“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Pistage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”, du 01 au 02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novembre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Isère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E9566D-6AD4-41F2-81AD-F7800119E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548" y="3065929"/>
            <a:ext cx="2449872" cy="1837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99332C-BC5F-452B-AAE3-41AFB21AE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79507" y="4052284"/>
            <a:ext cx="2690330" cy="15123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89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Intégrez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le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réseau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des CPN et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accédez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nos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évènements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“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adhérents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”</a:t>
            </a:r>
            <a:endParaRPr lang="en-US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89480" y="1551030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Les Rencontres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annuelles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CPN pendant le Festival international de photo nature de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Montier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-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-Der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Accès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 Festival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Soirée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conviviale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Sortie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d’observation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grues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…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5214C19-3CD3-4CEC-A5AA-755427619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13" y="3613140"/>
            <a:ext cx="2393576" cy="17951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AF6569F-53B5-4276-95AD-6DF5F22E1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87" y="2829024"/>
            <a:ext cx="2393576" cy="179518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7DA059-6F74-4F62-9045-E266984D8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67" y="2334932"/>
            <a:ext cx="2617693" cy="196327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B5AA8E-6C6A-45A3-A076-CC1A33E58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56" y="2334932"/>
            <a:ext cx="135255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4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92679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Intégrez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le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réseau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CPN et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accédez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nos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évènements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“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adhérents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”</a:t>
            </a:r>
            <a:endParaRPr lang="en-US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89480" y="1551030"/>
            <a:ext cx="8915040" cy="5052970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Les Rencontres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internationales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des CPN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organisées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tous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les deux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ans</a:t>
            </a: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Plus de 300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adhérents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ateliers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d’échange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pratiques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conférences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animations et sorties nature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temps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festifs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…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Du 20 au 24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août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2025 au CPN Les Coquelicots à Metz</a:t>
            </a: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631320-C9C0-43A9-B2B7-17EFAEB9C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67" y="2176947"/>
            <a:ext cx="4554226" cy="178745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821516A-6C3E-485A-B84B-796F75CDF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34" y="4031973"/>
            <a:ext cx="2796989" cy="1864659"/>
          </a:xfrm>
          <a:prstGeom prst="rect">
            <a:avLst/>
          </a:prstGeom>
        </p:spPr>
      </p:pic>
      <p:pic>
        <p:nvPicPr>
          <p:cNvPr id="4" name="Image 3" descr="Une image contenant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97E3EC2-56AE-0484-FCDD-E15D17C30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0" y="5247602"/>
            <a:ext cx="7091024" cy="9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1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88779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Intégrez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le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réseau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CPN et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accédez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nos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évènements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CPN </a:t>
            </a:r>
            <a:endParaRPr lang="en-US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89480" y="1551030"/>
            <a:ext cx="8915040" cy="4452606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campagnes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d’éducation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à la nature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Des concours jeunesse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évènements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à distance :  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“les CPN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fêtent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la nature” et “Les CPN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fêtent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l’automne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”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Les “Zooms CPN” et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leur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replay sur le site et YouTube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prochain sur la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thématique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mammifères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et du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piégeage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photo     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9068CE-BCA0-47B8-87B8-076EE58F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29" y="1685891"/>
            <a:ext cx="2853417" cy="1605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 2" descr="Une image contenant texte, mammifère, plante, arbre&#10;&#10;Le contenu généré par l’IA peut être incorrect.">
            <a:extLst>
              <a:ext uri="{FF2B5EF4-FFF2-40B4-BE49-F238E27FC236}">
                <a16:creationId xmlns:a16="http://schemas.microsoft.com/office/drawing/2014/main" id="{9C1170E1-BDC1-B57D-0536-5C1900AE2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479" y="2904211"/>
            <a:ext cx="1760707" cy="1475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 descr="Une image contenant texte, insecte, invertébré, arthropode&#10;&#10;Le contenu généré par l’IA peut être incorrect.">
            <a:extLst>
              <a:ext uri="{FF2B5EF4-FFF2-40B4-BE49-F238E27FC236}">
                <a16:creationId xmlns:a16="http://schemas.microsoft.com/office/drawing/2014/main" id="{6A17692C-9CB9-4C56-31F6-3A9C25EDB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85" y="2839685"/>
            <a:ext cx="1914651" cy="1605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9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2"/>
          <p:cNvSpPr txBox="1"/>
          <p:nvPr/>
        </p:nvSpPr>
        <p:spPr>
          <a:xfrm>
            <a:off x="2600399" y="1367568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Accès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informations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du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réseau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: 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Newsletters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mensuelles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Site internet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Journal 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adhérents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(3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fois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/an)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Réseaux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sociaux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66A5049-E080-4AEA-B533-428FADAA3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028">
            <a:off x="9284803" y="860314"/>
            <a:ext cx="2223602" cy="3141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8" name="TextShape 1"/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Autres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services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/>
          <p:cNvPicPr/>
          <p:nvPr/>
        </p:nvPicPr>
        <p:blipFill>
          <a:blip r:embed="rId3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9FB1AC8-331F-4331-A8C9-0F4D117B3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895">
            <a:off x="7396482" y="1630912"/>
            <a:ext cx="2156330" cy="3049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F013FE-45FD-481F-9426-844D7C714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4650">
            <a:off x="6052216" y="2995153"/>
            <a:ext cx="2151532" cy="30406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A49677-825C-4CB7-BC18-4A62E6C17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145" y="3968436"/>
            <a:ext cx="3627257" cy="2366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642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F6333-FEBC-8C06-B2B1-E8540686F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2">
            <a:extLst>
              <a:ext uri="{FF2B5EF4-FFF2-40B4-BE49-F238E27FC236}">
                <a16:creationId xmlns:a16="http://schemas.microsoft.com/office/drawing/2014/main" id="{17188F62-0E96-653F-A0BC-8360A50D04D6}"/>
              </a:ext>
            </a:extLst>
          </p:cNvPr>
          <p:cNvSpPr txBox="1"/>
          <p:nvPr/>
        </p:nvSpPr>
        <p:spPr>
          <a:xfrm>
            <a:off x="2593080" y="1367568"/>
            <a:ext cx="8911440" cy="504339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Accès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informations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du movement : les réseaux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sociaux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la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Fédé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70C0"/>
                </a:solidFill>
                <a:latin typeface="Century Gothic"/>
              </a:rPr>
              <a:t>                            </a:t>
            </a:r>
            <a:r>
              <a:rPr lang="en-US" sz="2400" b="1" i="1" spc="-1" baseline="30000" dirty="0" err="1">
                <a:latin typeface="Century Gothic"/>
              </a:rPr>
              <a:t>FederationCpn</a:t>
            </a:r>
            <a:endParaRPr lang="en-US" sz="2400" b="1" i="1" spc="-1" baseline="30000" dirty="0"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70C0"/>
                </a:solidFill>
                <a:latin typeface="Century Gothic"/>
              </a:rPr>
              <a:t>                            </a:t>
            </a:r>
            <a:r>
              <a:rPr lang="en-US" sz="2400" b="1" i="1" spc="-1" baseline="30000" dirty="0">
                <a:latin typeface="Century Gothic"/>
              </a:rPr>
              <a:t>Et le </a:t>
            </a:r>
            <a:r>
              <a:rPr lang="en-US" sz="2400" b="1" i="1" spc="-1" baseline="30000" dirty="0" err="1">
                <a:latin typeface="Century Gothic"/>
              </a:rPr>
              <a:t>groupe</a:t>
            </a:r>
            <a:r>
              <a:rPr lang="en-US" sz="2400" b="1" i="1" spc="-1" baseline="30000" dirty="0">
                <a:latin typeface="Century Gothic"/>
              </a:rPr>
              <a:t> des </a:t>
            </a:r>
            <a:r>
              <a:rPr lang="en-US" sz="2400" b="1" i="1" spc="-1" baseline="30000" dirty="0" err="1">
                <a:latin typeface="Century Gothic"/>
              </a:rPr>
              <a:t>adhérents</a:t>
            </a:r>
            <a:r>
              <a:rPr lang="en-US" sz="2400" b="1" i="1" spc="-1" baseline="30000" dirty="0">
                <a:latin typeface="Century Gothic"/>
              </a:rPr>
              <a:t> “Les CPN </a:t>
            </a:r>
            <a:r>
              <a:rPr lang="en-US" sz="2400" b="1" i="1" spc="-1" baseline="30000" dirty="0" err="1">
                <a:latin typeface="Century Gothic"/>
              </a:rPr>
              <a:t>échangent</a:t>
            </a:r>
            <a:r>
              <a:rPr lang="en-US" sz="2400" b="1" i="1" spc="-1" baseline="30000" dirty="0">
                <a:latin typeface="Century Gothic"/>
              </a:rPr>
              <a:t>”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70C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70C0"/>
                </a:solidFill>
                <a:latin typeface="Century Gothic"/>
              </a:rPr>
              <a:t>                            </a:t>
            </a:r>
            <a:r>
              <a:rPr lang="en-US" sz="2400" b="1" i="1" spc="-1" baseline="30000" dirty="0" err="1">
                <a:latin typeface="Century Gothic"/>
              </a:rPr>
              <a:t>federation_cpn</a:t>
            </a:r>
            <a:endParaRPr lang="en-US" sz="2400" b="1" i="1" spc="-1" baseline="30000" dirty="0"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70C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70C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70C0"/>
                </a:solidFill>
                <a:latin typeface="Century Gothic"/>
              </a:rPr>
              <a:t>                            </a:t>
            </a:r>
            <a:r>
              <a:rPr lang="en-US" sz="2400" b="1" i="1" spc="-1" baseline="30000" dirty="0">
                <a:latin typeface="Century Gothic"/>
              </a:rPr>
              <a:t>federation-</a:t>
            </a:r>
            <a:r>
              <a:rPr lang="en-US" sz="2400" b="1" i="1" spc="-1" baseline="30000" dirty="0" err="1">
                <a:latin typeface="Century Gothic"/>
              </a:rPr>
              <a:t>cpn</a:t>
            </a:r>
            <a:endParaRPr lang="en-US" sz="2400" b="1" i="1" spc="-1" baseline="30000" dirty="0"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                   </a:t>
            </a:r>
            <a:r>
              <a:rPr lang="en-US" sz="2400" b="1" i="1" spc="-1" baseline="30000" dirty="0">
                <a:latin typeface="Century Gothic"/>
              </a:rPr>
              <a:t>Fédération CPN (</a:t>
            </a:r>
            <a:r>
              <a:rPr lang="en-US" sz="2400" b="1" i="1" spc="-1" baseline="30000" dirty="0" err="1">
                <a:latin typeface="Century Gothic"/>
              </a:rPr>
              <a:t>Connaître</a:t>
            </a:r>
            <a:r>
              <a:rPr lang="en-US" sz="2400" b="1" i="1" spc="-1" baseline="30000" dirty="0">
                <a:latin typeface="Century Gothic"/>
              </a:rPr>
              <a:t> et </a:t>
            </a:r>
            <a:r>
              <a:rPr lang="en-US" sz="2400" b="1" i="1" spc="-1" baseline="30000" dirty="0" err="1">
                <a:latin typeface="Century Gothic"/>
              </a:rPr>
              <a:t>Protéger</a:t>
            </a:r>
            <a:r>
              <a:rPr lang="en-US" sz="2400" b="1" i="1" spc="-1" baseline="30000" dirty="0">
                <a:latin typeface="Century Gothic"/>
              </a:rPr>
              <a:t> la Nature)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sp>
        <p:nvSpPr>
          <p:cNvPr id="148" name="TextShape 1">
            <a:extLst>
              <a:ext uri="{FF2B5EF4-FFF2-40B4-BE49-F238E27FC236}">
                <a16:creationId xmlns:a16="http://schemas.microsoft.com/office/drawing/2014/main" id="{008EDDB4-6A60-8507-D071-E7F4FEF28734}"/>
              </a:ext>
            </a:extLst>
          </p:cNvPr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Autres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services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D3DC2D68-87F6-235F-75EA-14B6566FDA8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symbole, logo, Police, Graphique&#10;&#10;Le contenu généré par l’IA peut être incorrect.">
            <a:extLst>
              <a:ext uri="{FF2B5EF4-FFF2-40B4-BE49-F238E27FC236}">
                <a16:creationId xmlns:a16="http://schemas.microsoft.com/office/drawing/2014/main" id="{21261311-5BB2-A0B0-537A-F3474DC08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42" y="2233221"/>
            <a:ext cx="894080" cy="946673"/>
          </a:xfrm>
          <a:prstGeom prst="rect">
            <a:avLst/>
          </a:prstGeom>
        </p:spPr>
      </p:pic>
      <p:pic>
        <p:nvPicPr>
          <p:cNvPr id="7" name="Image 6" descr="Une image contenant logo, symbole, Graphique, rouge&#10;&#10;Le contenu généré par l’IA peut être incorrect.">
            <a:extLst>
              <a:ext uri="{FF2B5EF4-FFF2-40B4-BE49-F238E27FC236}">
                <a16:creationId xmlns:a16="http://schemas.microsoft.com/office/drawing/2014/main" id="{7E61C8A2-918F-FB9D-63E7-75FF2014C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70" y="5068535"/>
            <a:ext cx="1165225" cy="11652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55454E-1AB9-6A8D-5068-FEEFD6D28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757" y="3260415"/>
            <a:ext cx="894080" cy="8940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822BEE-9D89-9C24-FB04-77B93931F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0298" y="4151442"/>
            <a:ext cx="1178997" cy="11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0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78349-9367-2141-B542-9335594B4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2">
            <a:extLst>
              <a:ext uri="{FF2B5EF4-FFF2-40B4-BE49-F238E27FC236}">
                <a16:creationId xmlns:a16="http://schemas.microsoft.com/office/drawing/2014/main" id="{29D37F4F-3A6E-DE2E-2ADB-7047912856C3}"/>
              </a:ext>
            </a:extLst>
          </p:cNvPr>
          <p:cNvSpPr txBox="1"/>
          <p:nvPr/>
        </p:nvSpPr>
        <p:spPr>
          <a:xfrm>
            <a:off x="2600399" y="1367568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L’organisation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pré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-ventes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ponctuelles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de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vêtements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aux couleurs des CPN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La mise à disposition de 3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volontaires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service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civique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par an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dans les clubs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France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L’accès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à la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charte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graphique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la FCPN pour la communication de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votre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CPN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sp>
        <p:nvSpPr>
          <p:cNvPr id="148" name="TextShape 1">
            <a:extLst>
              <a:ext uri="{FF2B5EF4-FFF2-40B4-BE49-F238E27FC236}">
                <a16:creationId xmlns:a16="http://schemas.microsoft.com/office/drawing/2014/main" id="{D69DE0A2-F47C-03E1-3D92-3E24C7376061}"/>
              </a:ext>
            </a:extLst>
          </p:cNvPr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Autres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services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A31EB478-989A-D45F-F33F-642C2163D4C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8AF62D-887E-3503-20CD-4FF743799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5848" y="3644543"/>
            <a:ext cx="2158672" cy="14496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6B09B8-44EA-3E6C-3F9E-FEB1EE8C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072" y="987768"/>
            <a:ext cx="2656775" cy="26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71552-F03D-C25E-F36B-307B925FC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2">
            <a:extLst>
              <a:ext uri="{FF2B5EF4-FFF2-40B4-BE49-F238E27FC236}">
                <a16:creationId xmlns:a16="http://schemas.microsoft.com/office/drawing/2014/main" id="{535E1047-23DA-92EC-EF95-D3DA3756F661}"/>
              </a:ext>
            </a:extLst>
          </p:cNvPr>
          <p:cNvSpPr txBox="1"/>
          <p:nvPr/>
        </p:nvSpPr>
        <p:spPr>
          <a:xfrm>
            <a:off x="2600399" y="1367568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Mettre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à jour son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profil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le site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chaque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année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Suivre et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partager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les publications de la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Fédé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les Réseaux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sociaux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Partager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des animations, 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ressources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le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groupe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Facebook “Les CPN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échangent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”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Proposer des articles pour la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rubrique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“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Qu’est-ce-qu’ils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fabriquent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? “ de la Gazette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ou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les newsletters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mensuelles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Parler des CPN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autour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vous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Tenir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un stand CPN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lors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d’une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manifestation locale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</a:t>
            </a:r>
            <a:r>
              <a:rPr lang="en-US" sz="2400" b="1" i="1" spc="-1" baseline="30000" dirty="0">
                <a:solidFill>
                  <a:schemeClr val="accent1"/>
                </a:solidFill>
                <a:latin typeface="Century Gothic"/>
              </a:rPr>
              <a:t>Prêt </a:t>
            </a:r>
            <a:r>
              <a:rPr lang="en-US" sz="2400" b="1" i="1" spc="-1" baseline="30000" dirty="0" err="1">
                <a:solidFill>
                  <a:schemeClr val="accent1"/>
                </a:solidFill>
                <a:latin typeface="Century Gothic"/>
              </a:rPr>
              <a:t>gratuit</a:t>
            </a:r>
            <a:r>
              <a:rPr lang="en-US" sz="2400" b="1" i="1" spc="-1" baseline="30000" dirty="0">
                <a:solidFill>
                  <a:schemeClr val="accent1"/>
                </a:solidFill>
                <a:latin typeface="Century Gothic"/>
              </a:rPr>
              <a:t> de matériel de stand   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Aider à la tenue d’un stand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fédéral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sp>
        <p:nvSpPr>
          <p:cNvPr id="148" name="TextShape 1">
            <a:extLst>
              <a:ext uri="{FF2B5EF4-FFF2-40B4-BE49-F238E27FC236}">
                <a16:creationId xmlns:a16="http://schemas.microsoft.com/office/drawing/2014/main" id="{82F0EEA2-8A36-7CCB-53D3-61FF768C83B9}"/>
              </a:ext>
            </a:extLst>
          </p:cNvPr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Envie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contribuer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au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mouvement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? 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C230C67E-AFEB-7D63-285B-8FDC2B01129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1E74CB-AAAC-6D67-57FF-B75F8D876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689" y="3429000"/>
            <a:ext cx="3022571" cy="229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69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Qui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sont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les CPN ?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49" name="Image 10"/>
          <p:cNvPicPr/>
          <p:nvPr/>
        </p:nvPicPr>
        <p:blipFill>
          <a:blip r:embed="rId2"/>
          <a:stretch/>
        </p:blipFill>
        <p:spPr>
          <a:xfrm>
            <a:off x="1542240" y="4557600"/>
            <a:ext cx="2612160" cy="1955520"/>
          </a:xfrm>
          <a:prstGeom prst="rect">
            <a:avLst/>
          </a:prstGeom>
          <a:ln>
            <a:noFill/>
          </a:ln>
        </p:spPr>
      </p:pic>
      <p:sp>
        <p:nvSpPr>
          <p:cNvPr id="150" name="TextShape 2"/>
          <p:cNvSpPr txBox="1"/>
          <p:nvPr/>
        </p:nvSpPr>
        <p:spPr>
          <a:xfrm>
            <a:off x="2532960" y="1551030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Une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tribu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de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près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de 20 000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passionnés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de nature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en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France, Europe et Afrique : </a:t>
            </a:r>
          </a:p>
          <a:p>
            <a:pPr marL="800460" lvl="1" indent="-342900"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Des clubs</a:t>
            </a:r>
          </a:p>
          <a:p>
            <a:pPr marL="800460" lvl="1" indent="-342900"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familles</a:t>
            </a: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800460" lvl="1" indent="-342900"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v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Des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individuels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457560" lvl="1">
              <a:spcBef>
                <a:spcPts val="1001"/>
              </a:spcBef>
              <a:buClr>
                <a:srgbClr val="A53010"/>
              </a:buClr>
            </a:pPr>
            <a:endParaRPr lang="en-US" sz="2400" b="0" strike="noStrike" spc="-1" dirty="0">
              <a:solidFill>
                <a:srgbClr val="40404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Notre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crédo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: 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L’envie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de 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mieux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trike="noStrike" spc="-1" baseline="30000" dirty="0" err="1">
                <a:solidFill>
                  <a:schemeClr val="accent1"/>
                </a:solidFill>
                <a:latin typeface="Century Gothic"/>
              </a:rPr>
              <a:t>C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onnaître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et </a:t>
            </a:r>
            <a:r>
              <a:rPr lang="en-US" sz="2400" b="1" i="1" strike="noStrike" spc="-1" baseline="30000" dirty="0" err="1">
                <a:solidFill>
                  <a:schemeClr val="accent1"/>
                </a:solidFill>
                <a:latin typeface="Century Gothic"/>
              </a:rPr>
              <a:t>P</a:t>
            </a:r>
            <a:r>
              <a:rPr lang="en-US" sz="2400" b="1" i="1" strike="noStrike" spc="-1" baseline="30000" dirty="0" err="1">
                <a:solidFill>
                  <a:srgbClr val="000000"/>
                </a:solidFill>
                <a:latin typeface="Century Gothic"/>
              </a:rPr>
              <a:t>rotéger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la </a:t>
            </a:r>
            <a:r>
              <a:rPr lang="en-US" sz="2400" b="1" i="1" strike="noStrike" spc="-1" baseline="30000" dirty="0">
                <a:solidFill>
                  <a:schemeClr val="accent1"/>
                </a:solidFill>
                <a:latin typeface="Century Gothic"/>
              </a:rPr>
              <a:t>N</a:t>
            </a: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ature ensemble !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Notre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statut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: association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reconnue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d’intérêt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général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et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agréée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“Jeunesse et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éducation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populaire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” par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l’Education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Nationale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                      </a:t>
            </a: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1" i="1" strike="noStrike" spc="-1" baseline="30000" dirty="0">
                <a:solidFill>
                  <a:srgbClr val="000000"/>
                </a:solidFill>
                <a:latin typeface="Century Gothic"/>
              </a:rPr>
              <a:t>                                          Et </a:t>
            </a:r>
            <a:r>
              <a:rPr lang="en-US" sz="2800" b="1" i="1" strike="noStrike" spc="-1" baseline="30000" dirty="0" err="1">
                <a:solidFill>
                  <a:srgbClr val="000000"/>
                </a:solidFill>
                <a:latin typeface="Century Gothic"/>
              </a:rPr>
              <a:t>ça</a:t>
            </a:r>
            <a:r>
              <a:rPr lang="en-US" sz="2800" b="1" i="1" strike="noStrike" spc="-1" baseline="30000" dirty="0">
                <a:solidFill>
                  <a:srgbClr val="000000"/>
                </a:solidFill>
                <a:latin typeface="Century Gothic"/>
              </a:rPr>
              <a:t> dure </a:t>
            </a:r>
            <a:r>
              <a:rPr lang="en-US" sz="2800" b="1" i="1" strike="noStrike" spc="-1" baseline="30000" dirty="0" err="1">
                <a:solidFill>
                  <a:srgbClr val="000000"/>
                </a:solidFill>
                <a:latin typeface="Century Gothic"/>
              </a:rPr>
              <a:t>depuis</a:t>
            </a:r>
            <a:r>
              <a:rPr lang="en-US" sz="2800" b="1" i="1" strike="noStrike" spc="-1" baseline="30000" dirty="0">
                <a:solidFill>
                  <a:srgbClr val="000000"/>
                </a:solidFill>
                <a:latin typeface="Century Gothic"/>
              </a:rPr>
              <a:t> plus de 50 </a:t>
            </a:r>
            <a:r>
              <a:rPr lang="en-US" sz="2800" b="1" i="1" strike="noStrike" spc="-1" baseline="30000" dirty="0" err="1">
                <a:solidFill>
                  <a:srgbClr val="000000"/>
                </a:solidFill>
                <a:latin typeface="Century Gothic"/>
              </a:rPr>
              <a:t>ans</a:t>
            </a:r>
            <a:r>
              <a:rPr lang="en-US" sz="2800" b="1" i="1" strike="noStrike" spc="-1" baseline="30000" dirty="0">
                <a:solidFill>
                  <a:srgbClr val="000000"/>
                </a:solidFill>
                <a:latin typeface="Century Gothic"/>
              </a:rPr>
              <a:t> !</a:t>
            </a:r>
            <a:endParaRPr lang="en-US" sz="2800" b="0" strike="noStrike" spc="-1" dirty="0">
              <a:solidFill>
                <a:srgbClr val="40404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51" name="Image 8"/>
          <p:cNvPicPr/>
          <p:nvPr/>
        </p:nvPicPr>
        <p:blipFill>
          <a:blip r:embed="rId3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152" name="Image 12"/>
          <p:cNvPicPr/>
          <p:nvPr/>
        </p:nvPicPr>
        <p:blipFill>
          <a:blip r:embed="rId4"/>
          <a:stretch/>
        </p:blipFill>
        <p:spPr>
          <a:xfrm>
            <a:off x="7905960" y="1182749"/>
            <a:ext cx="3542040" cy="26236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5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996D7-66DE-F906-6429-097C271F5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72ADC86E-BA7D-2FA1-9FFA-8648792AC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40" y="995904"/>
            <a:ext cx="1166430" cy="1649830"/>
          </a:xfrm>
          <a:prstGeom prst="rect">
            <a:avLst/>
          </a:prstGeom>
        </p:spPr>
      </p:pic>
      <p:sp>
        <p:nvSpPr>
          <p:cNvPr id="150" name="TextShape 2">
            <a:extLst>
              <a:ext uri="{FF2B5EF4-FFF2-40B4-BE49-F238E27FC236}">
                <a16:creationId xmlns:a16="http://schemas.microsoft.com/office/drawing/2014/main" id="{C5B7210F-AB34-991C-5F37-DED408AC1B99}"/>
              </a:ext>
            </a:extLst>
          </p:cNvPr>
          <p:cNvSpPr txBox="1"/>
          <p:nvPr/>
        </p:nvSpPr>
        <p:spPr>
          <a:xfrm>
            <a:off x="2600399" y="1367568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Devenir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Relais CPN Local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Mettre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ses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compétences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 service de la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Fédé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: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relecture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naturaliste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photographie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illustration, recherche de subventions…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Proposer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une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idée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d’outil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testé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sur le terrain qui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pourrait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devenir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un “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outil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CPN”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Rejoindre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le Conseil d’Administration : </a:t>
            </a:r>
            <a:r>
              <a:rPr lang="en-US" sz="2400" b="1" i="1" spc="-1" baseline="30000" dirty="0" err="1">
                <a:solidFill>
                  <a:schemeClr val="accent1"/>
                </a:solidFill>
                <a:latin typeface="Century Gothic"/>
              </a:rPr>
              <a:t>prochaine</a:t>
            </a:r>
            <a:r>
              <a:rPr lang="en-US" sz="2400" b="1" i="1" spc="-1" baseline="30000" dirty="0">
                <a:solidFill>
                  <a:schemeClr val="accent1"/>
                </a:solidFill>
                <a:latin typeface="Century Gothic"/>
              </a:rPr>
              <a:t> AG le 23,08 à Metz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Organiser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prochaines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Rencontres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internationales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sp>
        <p:nvSpPr>
          <p:cNvPr id="148" name="TextShape 1">
            <a:extLst>
              <a:ext uri="{FF2B5EF4-FFF2-40B4-BE49-F238E27FC236}">
                <a16:creationId xmlns:a16="http://schemas.microsoft.com/office/drawing/2014/main" id="{506A8FA4-7796-8C50-D665-A6A4F8F84ABA}"/>
              </a:ext>
            </a:extLst>
          </p:cNvPr>
          <p:cNvSpPr txBox="1"/>
          <p:nvPr/>
        </p:nvSpPr>
        <p:spPr>
          <a:xfrm>
            <a:off x="2593080" y="624240"/>
            <a:ext cx="8911440" cy="74332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Envie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contribuer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au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mouvement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? 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5F6CB36E-49B2-6025-6471-1E643623A12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32D44C-9DA4-82B2-5D9D-191C3627F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723" y="5181160"/>
            <a:ext cx="2792739" cy="11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2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réseau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des CPN 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32960" y="1551030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 3" charset="2"/>
              <a:buChar char=""/>
            </a:pP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                         </a:t>
            </a:r>
            <a:endParaRPr lang="en-US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endParaRPr lang="en-US" sz="24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9FDA92-F03C-458D-9C15-BF3DFC51F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970" y="1438324"/>
            <a:ext cx="7585362" cy="426676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327356-66E2-73A9-765B-C3A8199F9863}"/>
              </a:ext>
            </a:extLst>
          </p:cNvPr>
          <p:cNvSpPr txBox="1"/>
          <p:nvPr/>
        </p:nvSpPr>
        <p:spPr>
          <a:xfrm>
            <a:off x="2850205" y="5777909"/>
            <a:ext cx="68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1 carte interactive des adhérents et un annuaire des clubs CPN sur </a:t>
            </a:r>
            <a:r>
              <a:rPr lang="fr-FR" b="1" dirty="0">
                <a:solidFill>
                  <a:srgbClr val="0070C0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www.fcpn.org</a:t>
            </a:r>
            <a:r>
              <a:rPr lang="fr-FR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218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La Fédération des CPN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407384" y="1611093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fr-FR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DA93DE-362B-4CDB-8C37-8A8A43E3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927" y="1692247"/>
            <a:ext cx="5331998" cy="50381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69AF43-61E8-4E73-8692-7DD0FE696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754" y="1202483"/>
            <a:ext cx="5369766" cy="30967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F47A5A9-C528-4624-A927-5BD9CDAA1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299" y="5735314"/>
            <a:ext cx="2007446" cy="126049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5410E85-6E3E-4098-88BB-21520C624168}"/>
              </a:ext>
            </a:extLst>
          </p:cNvPr>
          <p:cNvSpPr txBox="1"/>
          <p:nvPr/>
        </p:nvSpPr>
        <p:spPr>
          <a:xfrm>
            <a:off x="2547250" y="2109312"/>
            <a:ext cx="2621507" cy="391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2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Un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siège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social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ancré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historiquement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dans les Ardennes</a:t>
            </a: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1972 :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création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du 1er club CPN par Pierre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Déom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,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fondateur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de “La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Hulotte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”    </a:t>
            </a: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endParaRPr lang="fr-FR" sz="2400" b="1" i="1" spc="-1" baseline="300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216334F-126D-4C8C-9581-68CDEA74D169}"/>
              </a:ext>
            </a:extLst>
          </p:cNvPr>
          <p:cNvSpPr txBox="1"/>
          <p:nvPr/>
        </p:nvSpPr>
        <p:spPr>
          <a:xfrm>
            <a:off x="6531395" y="1354781"/>
            <a:ext cx="2832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"Poix-Terron"? C'est </a:t>
            </a:r>
          </a:p>
          <a:p>
            <a:pPr algn="ctr"/>
            <a:r>
              <a:rPr lang="fr-FR" sz="1400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sur la  carte ça 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F5D0CBD-AD8A-4C6F-81D9-5BEE6DF47F37}"/>
              </a:ext>
            </a:extLst>
          </p:cNvPr>
          <p:cNvSpPr txBox="1"/>
          <p:nvPr/>
        </p:nvSpPr>
        <p:spPr>
          <a:xfrm>
            <a:off x="10268846" y="1470347"/>
            <a:ext cx="1053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J’sais pas…</a:t>
            </a:r>
          </a:p>
        </p:txBody>
      </p:sp>
    </p:spTree>
    <p:extLst>
      <p:ext uri="{BB962C8B-B14F-4D97-AF65-F5344CB8AC3E}">
        <p14:creationId xmlns:p14="http://schemas.microsoft.com/office/powerpoint/2010/main" val="84353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1280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La Fédération des CPN </a:t>
            </a: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495192" y="1470347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fr-FR" sz="2400" b="1" i="1" strike="noStrike" spc="-1" baseline="30000" dirty="0">
              <a:solidFill>
                <a:srgbClr val="000000"/>
              </a:solidFill>
              <a:latin typeface="Century Gothic"/>
            </a:endParaRP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E80C96-C8DD-4B0E-89A1-FCCAA7507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17" y="1263432"/>
            <a:ext cx="5338458" cy="5283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DBA544B-7A32-42A3-A7AB-210E74FCDD17}"/>
              </a:ext>
            </a:extLst>
          </p:cNvPr>
          <p:cNvSpPr txBox="1"/>
          <p:nvPr/>
        </p:nvSpPr>
        <p:spPr>
          <a:xfrm>
            <a:off x="8373035" y="1904761"/>
            <a:ext cx="3586885" cy="3944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2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6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salariées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au </a:t>
            </a:r>
            <a:r>
              <a:rPr kumimoji="0" lang="en-US" sz="2400" b="1" i="1" u="none" strike="noStrike" kern="1200" cap="none" spc="-1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siège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 social</a:t>
            </a:r>
          </a:p>
          <a:p>
            <a:pPr marL="360" marR="0" lvl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.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Joignables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par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téléphone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 03/24/22/54/55</a:t>
            </a:r>
          </a:p>
          <a:p>
            <a:pPr marL="360" marR="0" lvl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Les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lundi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mardi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jeudi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et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vendredi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9h00 à 16h00 </a:t>
            </a:r>
          </a:p>
          <a:p>
            <a:pPr marL="360" marR="0" lvl="0" indent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Aurélie Dufour, au standard </a:t>
            </a:r>
          </a:p>
          <a:p>
            <a:pPr marL="360" marR="0" lvl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Emilie Christiaen,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chargée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la vie associative</a:t>
            </a:r>
          </a:p>
          <a:p>
            <a:pPr marL="360" marR="0" lvl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. Par mail à info@fcpn.org </a:t>
            </a:r>
            <a:r>
              <a:rPr kumimoji="0" lang="en-US" sz="2400" b="1" i="1" u="none" strike="noStrike" kern="1200" cap="none" spc="-1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	 </a:t>
            </a:r>
          </a:p>
          <a:p>
            <a:pPr marL="360" marR="0" lvl="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tabLst/>
              <a:defRPr/>
            </a:pPr>
            <a:endParaRPr kumimoji="0" lang="en-US" sz="2400" b="1" i="1" u="none" strike="noStrike" kern="1200" cap="none" spc="-1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  <a:p>
            <a:pPr marL="3432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A5301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20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administrateurs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répartis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dans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toute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la France</a:t>
            </a:r>
            <a:endParaRPr kumimoji="0" lang="en-US" sz="2400" b="1" i="1" u="none" strike="noStrike" kern="1200" cap="none" spc="-1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85005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40"/>
            <a:ext cx="8911440" cy="92679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    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Un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accès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privilégié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nos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productions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pédagogiques</a:t>
            </a:r>
            <a:endParaRPr lang="en-US" b="1" strike="noStrike" spc="-1" dirty="0">
              <a:solidFill>
                <a:srgbClr val="A5301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89480" y="1551030"/>
            <a:ext cx="89150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trike="noStrike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800" b="0" strike="noStrike" spc="-1" dirty="0">
              <a:solidFill>
                <a:srgbClr val="404040"/>
              </a:solidFill>
              <a:latin typeface="Century Gothic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FE6F54-DA6E-40EB-8A6B-942D8B76F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70" y="1551030"/>
            <a:ext cx="7686970" cy="5134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1950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2593080" y="624239"/>
            <a:ext cx="8911440" cy="100136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L’accès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des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ressources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exclusives sur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votre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espace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adhérent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, sur le site</a:t>
            </a:r>
            <a:r>
              <a:rPr lang="fr-FR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</a:p>
          <a:p>
            <a:pPr>
              <a:lnSpc>
                <a:spcPct val="100000"/>
              </a:lnSpc>
            </a:pPr>
            <a:endParaRPr lang="fr-FR" b="1" strike="noStrike" spc="-1" dirty="0">
              <a:solidFill>
                <a:srgbClr val="A5301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2593080" y="1763467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  <a:endParaRPr lang="en-US" sz="2800" b="0" strike="noStrike" spc="-1" dirty="0">
              <a:solidFill>
                <a:srgbClr val="404040"/>
              </a:solidFill>
              <a:highlight>
                <a:srgbClr val="FFFF00"/>
              </a:highlight>
              <a:latin typeface="Century Gothic"/>
            </a:endParaRPr>
          </a:p>
        </p:txBody>
      </p:sp>
      <p:pic>
        <p:nvPicPr>
          <p:cNvPr id="151" name="Image 8"/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D581CB-DBFC-37A4-2633-69253A7E08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78"/>
          <a:stretch/>
        </p:blipFill>
        <p:spPr>
          <a:xfrm>
            <a:off x="1980682" y="1960881"/>
            <a:ext cx="9869220" cy="45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5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840B-2EC7-A54E-8E8B-03FD9C729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>
            <a:extLst>
              <a:ext uri="{FF2B5EF4-FFF2-40B4-BE49-F238E27FC236}">
                <a16:creationId xmlns:a16="http://schemas.microsoft.com/office/drawing/2014/main" id="{1188FD9C-4991-F463-D761-1D8390732933}"/>
              </a:ext>
            </a:extLst>
          </p:cNvPr>
          <p:cNvSpPr txBox="1"/>
          <p:nvPr/>
        </p:nvSpPr>
        <p:spPr>
          <a:xfrm>
            <a:off x="2593080" y="624239"/>
            <a:ext cx="8911440" cy="100136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L’accès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des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ressources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exclusives sur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votre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espace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adhérent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, sur le site</a:t>
            </a:r>
            <a:r>
              <a:rPr lang="fr-FR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</a:p>
          <a:p>
            <a:pPr>
              <a:lnSpc>
                <a:spcPct val="100000"/>
              </a:lnSpc>
            </a:pPr>
            <a:endParaRPr lang="fr-FR" b="1" strike="noStrike" spc="-1" dirty="0">
              <a:solidFill>
                <a:srgbClr val="A5301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>
            <a:extLst>
              <a:ext uri="{FF2B5EF4-FFF2-40B4-BE49-F238E27FC236}">
                <a16:creationId xmlns:a16="http://schemas.microsoft.com/office/drawing/2014/main" id="{E917A6F6-F31C-FD51-5C34-5CDCF152D65D}"/>
              </a:ext>
            </a:extLst>
          </p:cNvPr>
          <p:cNvSpPr txBox="1"/>
          <p:nvPr/>
        </p:nvSpPr>
        <p:spPr>
          <a:xfrm>
            <a:off x="2593080" y="1763467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Le prêt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gratuit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4 expositions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pédagogiques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: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-Jardin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sauvage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-Chouette verger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-Aux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arbres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citoyens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!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-20 mm sous la mare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4C49BCBD-7232-687B-ED1A-C82A986D99C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5B823B-87FF-01A9-C4F2-6F250719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02" y="1480383"/>
            <a:ext cx="3188018" cy="4124221"/>
          </a:xfrm>
          <a:prstGeom prst="rect">
            <a:avLst/>
          </a:prstGeom>
        </p:spPr>
      </p:pic>
      <p:pic>
        <p:nvPicPr>
          <p:cNvPr id="7" name="Image 6" descr="Une image contenant texte, nourriture&#10;&#10;Le contenu généré par l’IA peut être incorrect.">
            <a:extLst>
              <a:ext uri="{FF2B5EF4-FFF2-40B4-BE49-F238E27FC236}">
                <a16:creationId xmlns:a16="http://schemas.microsoft.com/office/drawing/2014/main" id="{FEF0A164-C1B4-4EED-AB59-05FB07B52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058" y="3428999"/>
            <a:ext cx="4000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2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60319-FF60-B91E-84DC-274BE02AD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15472AF-666E-D0DC-1594-6846F73CA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81091">
            <a:off x="9501323" y="1244318"/>
            <a:ext cx="1605672" cy="2197809"/>
          </a:xfrm>
          <a:prstGeom prst="rect">
            <a:avLst/>
          </a:prstGeom>
        </p:spPr>
      </p:pic>
      <p:sp>
        <p:nvSpPr>
          <p:cNvPr id="148" name="TextShape 1">
            <a:extLst>
              <a:ext uri="{FF2B5EF4-FFF2-40B4-BE49-F238E27FC236}">
                <a16:creationId xmlns:a16="http://schemas.microsoft.com/office/drawing/2014/main" id="{67584FF8-231F-986B-B500-B8C229F9E9DC}"/>
              </a:ext>
            </a:extLst>
          </p:cNvPr>
          <p:cNvSpPr txBox="1"/>
          <p:nvPr/>
        </p:nvSpPr>
        <p:spPr>
          <a:xfrm>
            <a:off x="2382479" y="517781"/>
            <a:ext cx="8911440" cy="1001361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Les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avantages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de </a:t>
            </a:r>
            <a:r>
              <a:rPr lang="en-US" sz="3600" b="1" strike="noStrike" spc="-1" dirty="0" err="1">
                <a:solidFill>
                  <a:srgbClr val="A53010"/>
                </a:solidFill>
                <a:latin typeface="Century Gothic"/>
              </a:rPr>
              <a:t>l’adhésion</a:t>
            </a:r>
            <a:r>
              <a:rPr lang="en-US" sz="3600" b="1" strike="noStrike" spc="-1" dirty="0">
                <a:solidFill>
                  <a:srgbClr val="A53010"/>
                </a:solidFill>
                <a:latin typeface="Century Gothic"/>
              </a:rPr>
              <a:t> CPN        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L’accès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à des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ressources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exclusives sur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votre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espace</a:t>
            </a:r>
            <a:r>
              <a:rPr lang="en-US" b="1" strike="noStrike" spc="-1" dirty="0">
                <a:solidFill>
                  <a:srgbClr val="A53010"/>
                </a:solidFill>
                <a:latin typeface="Century Gothic"/>
              </a:rPr>
              <a:t> </a:t>
            </a:r>
            <a:r>
              <a:rPr lang="en-US" b="1" strike="noStrike" spc="-1" dirty="0" err="1">
                <a:solidFill>
                  <a:srgbClr val="A53010"/>
                </a:solidFill>
                <a:latin typeface="Century Gothic"/>
              </a:rPr>
              <a:t>adhérent</a:t>
            </a:r>
            <a:endParaRPr lang="fr-FR" b="1" strike="noStrike" spc="-1" dirty="0">
              <a:solidFill>
                <a:srgbClr val="A5301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fr-FR" b="1" strike="noStrike" spc="-1" dirty="0">
              <a:solidFill>
                <a:srgbClr val="A5301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US" sz="3600" b="0" strike="noStrike" spc="-1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150" name="TextShape 2">
            <a:extLst>
              <a:ext uri="{FF2B5EF4-FFF2-40B4-BE49-F238E27FC236}">
                <a16:creationId xmlns:a16="http://schemas.microsoft.com/office/drawing/2014/main" id="{ED196F45-EA1F-5E02-E367-A898FD967C6F}"/>
              </a:ext>
            </a:extLst>
          </p:cNvPr>
          <p:cNvSpPr txBox="1"/>
          <p:nvPr/>
        </p:nvSpPr>
        <p:spPr>
          <a:xfrm>
            <a:off x="2429913" y="1625600"/>
            <a:ext cx="8911440" cy="4124221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/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Le prêt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gratuit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22 DVD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naturalistes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de films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partenaires</a:t>
            </a: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ou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primés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 Festival de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Ménigoute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Vivre avec les loups, Sous les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transats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Lynx…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L’accès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P’tits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films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pédagogiques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CPN (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utiliser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une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boussole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     un filet à papillons,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réaliser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un moulage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d’empreintes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…)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L’accès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au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contenu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pédagogique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d’anciennes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campagnes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d’éducation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à la nature : Aux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arbres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citoyens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, Chemins, </a:t>
            </a:r>
            <a:r>
              <a:rPr lang="en-US" sz="2400" b="1" i="1" spc="-1" baseline="30000" dirty="0" err="1">
                <a:solidFill>
                  <a:srgbClr val="000000"/>
                </a:solidFill>
                <a:latin typeface="Century Gothic"/>
              </a:rPr>
              <a:t>j’aime</a:t>
            </a: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la nature sur les bords…  </a:t>
            </a: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43260" indent="-34290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  <a:buFont typeface="Wingdings" panose="05000000000000000000" pitchFamily="2" charset="2"/>
              <a:buChar char="Ø"/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400" b="1" i="1" spc="-1" baseline="30000" dirty="0">
              <a:solidFill>
                <a:srgbClr val="000000"/>
              </a:solidFill>
              <a:latin typeface="Century Gothic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400" b="1" i="1" spc="-1" baseline="30000" dirty="0">
                <a:solidFill>
                  <a:srgbClr val="000000"/>
                </a:solidFill>
                <a:latin typeface="Century Gothic"/>
              </a:rPr>
              <a:t> </a:t>
            </a: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endParaRPr lang="en-US" sz="2000" b="1" i="1" spc="-1" baseline="30000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 marL="360">
              <a:lnSpc>
                <a:spcPct val="100000"/>
              </a:lnSpc>
              <a:spcBef>
                <a:spcPts val="1001"/>
              </a:spcBef>
              <a:buClr>
                <a:srgbClr val="A53010"/>
              </a:buClr>
            </a:pPr>
            <a:r>
              <a:rPr lang="en-US" sz="2800" b="0" strike="noStrike" spc="-1" dirty="0">
                <a:solidFill>
                  <a:srgbClr val="404040"/>
                </a:solidFill>
                <a:latin typeface="Century Gothic"/>
              </a:rPr>
              <a:t> </a:t>
            </a:r>
          </a:p>
        </p:txBody>
      </p:sp>
      <p:pic>
        <p:nvPicPr>
          <p:cNvPr id="151" name="Image 8">
            <a:extLst>
              <a:ext uri="{FF2B5EF4-FFF2-40B4-BE49-F238E27FC236}">
                <a16:creationId xmlns:a16="http://schemas.microsoft.com/office/drawing/2014/main" id="{04EBA7EC-E752-FF1D-E879-220C1CDA092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600920" y="5321520"/>
            <a:ext cx="1359000" cy="153612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7783A4-D953-12C2-3B73-2936901CA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3023">
            <a:off x="9838276" y="2389971"/>
            <a:ext cx="1525287" cy="20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79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</TotalTime>
  <Words>1044</Words>
  <Application>Microsoft Office PowerPoint</Application>
  <PresentationFormat>Grand écran</PresentationFormat>
  <Paragraphs>246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Arial</vt:lpstr>
      <vt:lpstr>Bookman Old Style</vt:lpstr>
      <vt:lpstr>Bradley Hand ITC</vt:lpstr>
      <vt:lpstr>Calibri</vt:lpstr>
      <vt:lpstr>Century Gothic</vt:lpstr>
      <vt:lpstr>Symbol</vt:lpstr>
      <vt:lpstr>Times New Roman</vt:lpstr>
      <vt:lpstr>Wingdings</vt:lpstr>
      <vt:lpstr>Wingdings 3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 D’ACTIVITES FCPN</dc:title>
  <dc:subject/>
  <dc:creator>Aurélie Thourault</dc:creator>
  <dc:description/>
  <cp:lastModifiedBy>Utilisateur</cp:lastModifiedBy>
  <cp:revision>141</cp:revision>
  <cp:lastPrinted>2024-05-07T12:57:03Z</cp:lastPrinted>
  <dcterms:created xsi:type="dcterms:W3CDTF">2020-11-13T16:19:44Z</dcterms:created>
  <dcterms:modified xsi:type="dcterms:W3CDTF">2025-04-29T12:59:26Z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