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2" r:id="rId1"/>
  </p:sldMasterIdLst>
  <p:notesMasterIdLst>
    <p:notesMasterId r:id="rId25"/>
  </p:notesMasterIdLst>
  <p:sldIdLst>
    <p:sldId id="256" r:id="rId2"/>
    <p:sldId id="258" r:id="rId3"/>
    <p:sldId id="292" r:id="rId4"/>
    <p:sldId id="293" r:id="rId5"/>
    <p:sldId id="294" r:id="rId6"/>
    <p:sldId id="344" r:id="rId7"/>
    <p:sldId id="343" r:id="rId8"/>
    <p:sldId id="304" r:id="rId9"/>
    <p:sldId id="327" r:id="rId10"/>
    <p:sldId id="346" r:id="rId11"/>
    <p:sldId id="345" r:id="rId12"/>
    <p:sldId id="295" r:id="rId13"/>
    <p:sldId id="298" r:id="rId14"/>
    <p:sldId id="299" r:id="rId15"/>
    <p:sldId id="300" r:id="rId16"/>
    <p:sldId id="302" r:id="rId17"/>
    <p:sldId id="301" r:id="rId18"/>
    <p:sldId id="349" r:id="rId19"/>
    <p:sldId id="296" r:id="rId20"/>
    <p:sldId id="297" r:id="rId21"/>
    <p:sldId id="347" r:id="rId22"/>
    <p:sldId id="348" r:id="rId23"/>
    <p:sldId id="342" r:id="rId24"/>
  </p:sldIdLst>
  <p:sldSz cx="12192000" cy="6858000"/>
  <p:notesSz cx="7559675" cy="10691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B44326-15CB-41F7-96D2-20004C2AE2D4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703F9A-F11A-48D6-B3A0-87C4C08939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8724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6D8FAECD-0480-4C83-B415-DCF18E42B26C}" type="datetime">
              <a:rPr lang="fr-FR" sz="900" b="0" strike="noStrike" spc="-1" smtClean="0">
                <a:solidFill>
                  <a:srgbClr val="8B8B8B"/>
                </a:solidFill>
                <a:latin typeface="Century Gothic"/>
              </a:rPr>
              <a:t>15/09/2026</a:t>
            </a:fld>
            <a:endParaRPr lang="fr-FR" sz="9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pPr algn="r">
              <a:lnSpc>
                <a:spcPct val="100000"/>
              </a:lnSpc>
            </a:pPr>
            <a:fld id="{AF1B9C89-F777-4F15-9284-845EA226A4E3}" type="slidenum">
              <a:rPr lang="fr-FR" sz="2000" b="0" strike="noStrike" spc="-1" smtClean="0">
                <a:solidFill>
                  <a:srgbClr val="FEFFFF"/>
                </a:solidFill>
                <a:latin typeface="Century Gothic"/>
              </a:rPr>
              <a:t>‹N°›</a:t>
            </a:fld>
            <a:endParaRPr lang="fr-FR" sz="20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4272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6D8FAECD-0480-4C83-B415-DCF18E42B26C}" type="datetime">
              <a:rPr lang="fr-FR" sz="900" b="0" strike="noStrike" spc="-1" smtClean="0">
                <a:solidFill>
                  <a:srgbClr val="8B8B8B"/>
                </a:solidFill>
                <a:latin typeface="Century Gothic"/>
              </a:rPr>
              <a:t>15/09/2026</a:t>
            </a:fld>
            <a:endParaRPr lang="fr-FR" sz="9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F1B9C89-F777-4F15-9284-845EA226A4E3}" type="slidenum">
              <a:rPr lang="fr-FR" sz="2000" b="0" strike="noStrike" spc="-1" smtClean="0">
                <a:solidFill>
                  <a:srgbClr val="FEFFFF"/>
                </a:solidFill>
                <a:latin typeface="Century Gothic"/>
              </a:rPr>
              <a:t>‹N°›</a:t>
            </a:fld>
            <a:endParaRPr lang="fr-FR" sz="20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60532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6D8FAECD-0480-4C83-B415-DCF18E42B26C}" type="datetime">
              <a:rPr lang="fr-FR" sz="900" b="0" strike="noStrike" spc="-1" smtClean="0">
                <a:solidFill>
                  <a:srgbClr val="8B8B8B"/>
                </a:solidFill>
                <a:latin typeface="Century Gothic"/>
              </a:rPr>
              <a:t>15/09/2026</a:t>
            </a:fld>
            <a:endParaRPr lang="fr-FR" sz="9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F1B9C89-F777-4F15-9284-845EA226A4E3}" type="slidenum">
              <a:rPr lang="fr-FR" sz="2000" b="0" strike="noStrike" spc="-1" smtClean="0">
                <a:solidFill>
                  <a:srgbClr val="FEFFFF"/>
                </a:solidFill>
                <a:latin typeface="Century Gothic"/>
              </a:rPr>
              <a:t>‹N°›</a:t>
            </a:fld>
            <a:endParaRPr lang="fr-FR" sz="20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66453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6D8FAECD-0480-4C83-B415-DCF18E42B26C}" type="datetime">
              <a:rPr lang="fr-FR" sz="900" b="0" strike="noStrike" spc="-1" smtClean="0">
                <a:solidFill>
                  <a:srgbClr val="8B8B8B"/>
                </a:solidFill>
                <a:latin typeface="Century Gothic"/>
              </a:rPr>
              <a:t>15/09/2026</a:t>
            </a:fld>
            <a:endParaRPr lang="fr-FR" sz="9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F1B9C89-F777-4F15-9284-845EA226A4E3}" type="slidenum">
              <a:rPr lang="fr-FR" sz="2000" b="0" strike="noStrike" spc="-1" smtClean="0">
                <a:solidFill>
                  <a:srgbClr val="FEFFFF"/>
                </a:solidFill>
                <a:latin typeface="Century Gothic"/>
              </a:rPr>
              <a:t>‹N°›</a:t>
            </a:fld>
            <a:endParaRPr lang="fr-FR" sz="20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68404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6D8FAECD-0480-4C83-B415-DCF18E42B26C}" type="datetime">
              <a:rPr lang="fr-FR" sz="900" b="0" strike="noStrike" spc="-1" smtClean="0">
                <a:solidFill>
                  <a:srgbClr val="8B8B8B"/>
                </a:solidFill>
                <a:latin typeface="Century Gothic"/>
              </a:rPr>
              <a:t>15/09/2026</a:t>
            </a:fld>
            <a:endParaRPr lang="fr-FR" sz="900" b="0" strike="noStrike" spc="-1"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F1B9C89-F777-4F15-9284-845EA226A4E3}" type="slidenum">
              <a:rPr lang="fr-FR" sz="2000" b="0" strike="noStrike" spc="-1" smtClean="0">
                <a:solidFill>
                  <a:srgbClr val="FEFFFF"/>
                </a:solidFill>
                <a:latin typeface="Century Gothic"/>
              </a:rPr>
              <a:t>‹N°›</a:t>
            </a:fld>
            <a:endParaRPr lang="fr-FR" sz="20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61690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6D8FAECD-0480-4C83-B415-DCF18E42B26C}" type="datetime">
              <a:rPr lang="fr-FR" sz="900" b="0" strike="noStrike" spc="-1" smtClean="0">
                <a:solidFill>
                  <a:srgbClr val="8B8B8B"/>
                </a:solidFill>
                <a:latin typeface="Century Gothic"/>
              </a:rPr>
              <a:t>15/09/2026</a:t>
            </a:fld>
            <a:endParaRPr lang="fr-FR" sz="900" b="0" strike="noStrike" spc="-1"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F1B9C89-F777-4F15-9284-845EA226A4E3}" type="slidenum">
              <a:rPr lang="fr-FR" sz="2000" b="0" strike="noStrike" spc="-1" smtClean="0">
                <a:solidFill>
                  <a:srgbClr val="FEFFFF"/>
                </a:solidFill>
                <a:latin typeface="Century Gothic"/>
              </a:rPr>
              <a:t>‹N°›</a:t>
            </a:fld>
            <a:endParaRPr lang="fr-FR" sz="20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06149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6D8FAECD-0480-4C83-B415-DCF18E42B26C}" type="datetime">
              <a:rPr lang="fr-FR" sz="900" b="0" strike="noStrike" spc="-1" smtClean="0">
                <a:solidFill>
                  <a:srgbClr val="8B8B8B"/>
                </a:solidFill>
                <a:latin typeface="Century Gothic"/>
              </a:rPr>
              <a:t>15/09/2026</a:t>
            </a:fld>
            <a:endParaRPr lang="fr-FR" sz="900" b="0" strike="noStrike" spc="-1">
              <a:latin typeface="Times New Roman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F1B9C89-F777-4F15-9284-845EA226A4E3}" type="slidenum">
              <a:rPr lang="fr-FR" sz="2000" b="0" strike="noStrike" spc="-1" smtClean="0">
                <a:solidFill>
                  <a:srgbClr val="FEFFFF"/>
                </a:solidFill>
                <a:latin typeface="Century Gothic"/>
              </a:rPr>
              <a:t>‹N°›</a:t>
            </a:fld>
            <a:endParaRPr lang="fr-FR" sz="20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22659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6D8FAECD-0480-4C83-B415-DCF18E42B26C}" type="datetime">
              <a:rPr lang="fr-FR" sz="900" b="0" strike="noStrike" spc="-1" smtClean="0">
                <a:solidFill>
                  <a:srgbClr val="8B8B8B"/>
                </a:solidFill>
                <a:latin typeface="Century Gothic"/>
              </a:rPr>
              <a:t>15/09/2026</a:t>
            </a:fld>
            <a:endParaRPr lang="fr-FR" sz="9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F1B9C89-F777-4F15-9284-845EA226A4E3}" type="slidenum">
              <a:rPr lang="fr-FR" sz="2000" b="0" strike="noStrike" spc="-1" smtClean="0">
                <a:solidFill>
                  <a:srgbClr val="FEFFFF"/>
                </a:solidFill>
                <a:latin typeface="Century Gothic"/>
              </a:rPr>
              <a:t>‹N°›</a:t>
            </a:fld>
            <a:endParaRPr lang="fr-FR" sz="20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68640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6D8FAECD-0480-4C83-B415-DCF18E42B26C}" type="datetime">
              <a:rPr lang="fr-FR" sz="900" b="0" strike="noStrike" spc="-1" smtClean="0">
                <a:solidFill>
                  <a:srgbClr val="8B8B8B"/>
                </a:solidFill>
                <a:latin typeface="Century Gothic"/>
              </a:rPr>
              <a:t>15/09/2026</a:t>
            </a:fld>
            <a:endParaRPr lang="fr-FR" sz="9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F1B9C89-F777-4F15-9284-845EA226A4E3}" type="slidenum">
              <a:rPr lang="fr-FR" sz="2000" b="0" strike="noStrike" spc="-1" smtClean="0">
                <a:solidFill>
                  <a:srgbClr val="FEFFFF"/>
                </a:solidFill>
                <a:latin typeface="Century Gothic"/>
              </a:rPr>
              <a:t>‹N°›</a:t>
            </a:fld>
            <a:endParaRPr lang="fr-FR" sz="20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89783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6D8FAECD-0480-4C83-B415-DCF18E42B26C}" type="datetime">
              <a:rPr lang="fr-FR" sz="900" b="0" strike="noStrike" spc="-1" smtClean="0">
                <a:solidFill>
                  <a:srgbClr val="8B8B8B"/>
                </a:solidFill>
                <a:latin typeface="Century Gothic"/>
              </a:rPr>
              <a:t>15/09/2026</a:t>
            </a:fld>
            <a:endParaRPr lang="fr-FR" sz="9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F1B9C89-F777-4F15-9284-845EA226A4E3}" type="slidenum">
              <a:rPr lang="fr-FR" sz="2000" b="0" strike="noStrike" spc="-1" smtClean="0">
                <a:solidFill>
                  <a:srgbClr val="FEFFFF"/>
                </a:solidFill>
                <a:latin typeface="Century Gothic"/>
              </a:rPr>
              <a:t>‹N°›</a:t>
            </a:fld>
            <a:endParaRPr lang="fr-FR" sz="20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631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6D8FAECD-0480-4C83-B415-DCF18E42B26C}" type="datetime">
              <a:rPr lang="fr-FR" sz="900" b="0" strike="noStrike" spc="-1" smtClean="0">
                <a:solidFill>
                  <a:srgbClr val="8B8B8B"/>
                </a:solidFill>
                <a:latin typeface="Century Gothic"/>
              </a:rPr>
              <a:t>15/09/2026</a:t>
            </a:fld>
            <a:endParaRPr lang="fr-FR" sz="9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F1B9C89-F777-4F15-9284-845EA226A4E3}" type="slidenum">
              <a:rPr lang="fr-FR" sz="2000" b="0" strike="noStrike" spc="-1" smtClean="0">
                <a:solidFill>
                  <a:srgbClr val="FEFFFF"/>
                </a:solidFill>
                <a:latin typeface="Century Gothic"/>
              </a:rPr>
              <a:t>‹N°›</a:t>
            </a:fld>
            <a:endParaRPr lang="fr-FR" sz="20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10251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6D8FAECD-0480-4C83-B415-DCF18E42B26C}" type="datetime">
              <a:rPr lang="fr-FR" sz="900" b="0" strike="noStrike" spc="-1" smtClean="0">
                <a:solidFill>
                  <a:srgbClr val="8B8B8B"/>
                </a:solidFill>
                <a:latin typeface="Century Gothic"/>
              </a:rPr>
              <a:t>15/09/2026</a:t>
            </a:fld>
            <a:endParaRPr lang="fr-FR" sz="9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F1B9C89-F777-4F15-9284-845EA226A4E3}" type="slidenum">
              <a:rPr lang="fr-FR" sz="2000" b="0" strike="noStrike" spc="-1" smtClean="0">
                <a:solidFill>
                  <a:srgbClr val="FEFFFF"/>
                </a:solidFill>
                <a:latin typeface="Century Gothic"/>
              </a:rPr>
              <a:t>‹N°›</a:t>
            </a:fld>
            <a:endParaRPr lang="fr-FR" sz="20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34020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6D8FAECD-0480-4C83-B415-DCF18E42B26C}" type="datetime">
              <a:rPr lang="fr-FR" sz="900" b="0" strike="noStrike" spc="-1" smtClean="0">
                <a:solidFill>
                  <a:srgbClr val="8B8B8B"/>
                </a:solidFill>
                <a:latin typeface="Century Gothic"/>
              </a:rPr>
              <a:t>15/09/2026</a:t>
            </a:fld>
            <a:endParaRPr lang="fr-FR" sz="9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F1B9C89-F777-4F15-9284-845EA226A4E3}" type="slidenum">
              <a:rPr lang="fr-FR" sz="2000" b="0" strike="noStrike" spc="-1" smtClean="0">
                <a:solidFill>
                  <a:srgbClr val="FEFFFF"/>
                </a:solidFill>
                <a:latin typeface="Century Gothic"/>
              </a:rPr>
              <a:t>‹N°›</a:t>
            </a:fld>
            <a:endParaRPr lang="fr-FR" sz="20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56057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6D8FAECD-0480-4C83-B415-DCF18E42B26C}" type="datetime">
              <a:rPr lang="fr-FR" sz="900" b="0" strike="noStrike" spc="-1" smtClean="0">
                <a:solidFill>
                  <a:srgbClr val="8B8B8B"/>
                </a:solidFill>
                <a:latin typeface="Century Gothic"/>
              </a:rPr>
              <a:t>15/09/2026</a:t>
            </a:fld>
            <a:endParaRPr lang="fr-FR" sz="900" b="0" strike="noStrike" spc="-1"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F1B9C89-F777-4F15-9284-845EA226A4E3}" type="slidenum">
              <a:rPr lang="fr-FR" sz="2000" b="0" strike="noStrike" spc="-1" smtClean="0">
                <a:solidFill>
                  <a:srgbClr val="FEFFFF"/>
                </a:solidFill>
                <a:latin typeface="Century Gothic"/>
              </a:rPr>
              <a:t>‹N°›</a:t>
            </a:fld>
            <a:endParaRPr lang="fr-FR" sz="20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621397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6D8FAECD-0480-4C83-B415-DCF18E42B26C}" type="datetime">
              <a:rPr lang="fr-FR" sz="900" b="0" strike="noStrike" spc="-1" smtClean="0">
                <a:solidFill>
                  <a:srgbClr val="8B8B8B"/>
                </a:solidFill>
                <a:latin typeface="Century Gothic"/>
              </a:rPr>
              <a:t>15/09/2026</a:t>
            </a:fld>
            <a:endParaRPr lang="fr-FR" sz="900" b="0" strike="noStrike" spc="-1"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F1B9C89-F777-4F15-9284-845EA226A4E3}" type="slidenum">
              <a:rPr lang="fr-FR" sz="2000" b="0" strike="noStrike" spc="-1" smtClean="0">
                <a:solidFill>
                  <a:srgbClr val="FEFFFF"/>
                </a:solidFill>
                <a:latin typeface="Century Gothic"/>
              </a:rPr>
              <a:t>‹N°›</a:t>
            </a:fld>
            <a:endParaRPr lang="fr-FR" sz="20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814979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pPr algn="r">
              <a:lnSpc>
                <a:spcPct val="100000"/>
              </a:lnSpc>
            </a:pPr>
            <a:fld id="{6D8FAECD-0480-4C83-B415-DCF18E42B26C}" type="datetime">
              <a:rPr lang="fr-FR" sz="900" b="0" strike="noStrike" spc="-1" smtClean="0">
                <a:solidFill>
                  <a:srgbClr val="8B8B8B"/>
                </a:solidFill>
                <a:latin typeface="Century Gothic"/>
              </a:rPr>
              <a:t>15/09/2026</a:t>
            </a:fld>
            <a:endParaRPr lang="fr-FR" sz="9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F1B9C89-F777-4F15-9284-845EA226A4E3}" type="slidenum">
              <a:rPr lang="fr-FR" sz="2000" b="0" strike="noStrike" spc="-1" smtClean="0">
                <a:solidFill>
                  <a:srgbClr val="FEFFFF"/>
                </a:solidFill>
                <a:latin typeface="Century Gothic"/>
              </a:rPr>
              <a:t>‹N°›</a:t>
            </a:fld>
            <a:endParaRPr lang="fr-FR" sz="20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37463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pPr algn="r">
              <a:lnSpc>
                <a:spcPct val="100000"/>
              </a:lnSpc>
            </a:pPr>
            <a:fld id="{6D8FAECD-0480-4C83-B415-DCF18E42B26C}" type="datetime">
              <a:rPr lang="fr-FR" sz="900" b="0" strike="noStrike" spc="-1" smtClean="0">
                <a:solidFill>
                  <a:srgbClr val="8B8B8B"/>
                </a:solidFill>
                <a:latin typeface="Century Gothic"/>
              </a:rPr>
              <a:t>15/09/2026</a:t>
            </a:fld>
            <a:endParaRPr lang="fr-FR" sz="9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AF1B9C89-F777-4F15-9284-845EA226A4E3}" type="slidenum">
              <a:rPr lang="fr-FR" sz="2000" b="0" strike="noStrike" spc="-1" smtClean="0">
                <a:solidFill>
                  <a:srgbClr val="FEFFFF"/>
                </a:solidFill>
                <a:latin typeface="Century Gothic"/>
              </a:rPr>
              <a:t>‹N°›</a:t>
            </a:fld>
            <a:endParaRPr lang="fr-FR" sz="20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514474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subTitle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3100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6D8FAECD-0480-4C83-B415-DCF18E42B26C}" type="datetime">
              <a:rPr lang="fr-FR" sz="900" b="0" strike="noStrike" spc="-1" smtClean="0">
                <a:solidFill>
                  <a:srgbClr val="8B8B8B"/>
                </a:solidFill>
                <a:latin typeface="Century Gothic"/>
              </a:rPr>
              <a:t>15/09/2026</a:t>
            </a:fld>
            <a:endParaRPr lang="fr-FR" sz="9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AF1B9C89-F777-4F15-9284-845EA226A4E3}" type="slidenum">
              <a:rPr lang="fr-FR" sz="2000" b="0" strike="noStrike" spc="-1" smtClean="0">
                <a:solidFill>
                  <a:srgbClr val="FEFFFF"/>
                </a:solidFill>
                <a:latin typeface="Century Gothic"/>
              </a:rPr>
              <a:t>‹N°›</a:t>
            </a:fld>
            <a:endParaRPr lang="fr-FR" sz="20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98035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9.png"/><Relationship Id="rId4" Type="http://schemas.openxmlformats.org/officeDocument/2006/relationships/hyperlink" Target="http://www.fcpn.org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fcpn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6.png"/><Relationship Id="rId7" Type="http://schemas.openxmlformats.org/officeDocument/2006/relationships/image" Target="../media/image38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fcpn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jpg"/><Relationship Id="rId5" Type="http://schemas.openxmlformats.org/officeDocument/2006/relationships/image" Target="../media/image47.jpeg"/><Relationship Id="rId4" Type="http://schemas.openxmlformats.org/officeDocument/2006/relationships/image" Target="../media/image4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Shape 1"/>
          <p:cNvSpPr txBox="1"/>
          <p:nvPr/>
        </p:nvSpPr>
        <p:spPr>
          <a:xfrm>
            <a:off x="2028119" y="291931"/>
            <a:ext cx="6174587" cy="2037416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100000"/>
              </a:lnSpc>
            </a:pPr>
            <a:endParaRPr lang="en-US" sz="4400" b="1" strike="noStrike" spc="-1" dirty="0">
              <a:solidFill>
                <a:schemeClr val="accent1"/>
              </a:solidFill>
              <a:latin typeface="Century Gothic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EF8F883-E22B-42FA-807E-8C7A3ED1F4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" r="1736"/>
          <a:stretch/>
        </p:blipFill>
        <p:spPr>
          <a:xfrm>
            <a:off x="442913" y="291931"/>
            <a:ext cx="11306174" cy="6554784"/>
          </a:xfrm>
          <a:prstGeom prst="rect">
            <a:avLst/>
          </a:prstGeom>
        </p:spPr>
      </p:pic>
      <p:pic>
        <p:nvPicPr>
          <p:cNvPr id="140" name="Image 5"/>
          <p:cNvPicPr/>
          <p:nvPr/>
        </p:nvPicPr>
        <p:blipFill>
          <a:blip r:embed="rId3"/>
          <a:srcRect t="9081" r="-6" b="11177"/>
          <a:stretch/>
        </p:blipFill>
        <p:spPr>
          <a:xfrm>
            <a:off x="9810750" y="4669472"/>
            <a:ext cx="2454012" cy="256810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Image 12"/>
          <p:cNvPicPr/>
          <p:nvPr/>
        </p:nvPicPr>
        <p:blipFill>
          <a:blip r:embed="rId2"/>
          <a:stretch/>
        </p:blipFill>
        <p:spPr>
          <a:xfrm>
            <a:off x="8417880" y="1844070"/>
            <a:ext cx="3542040" cy="2623680"/>
          </a:xfrm>
          <a:prstGeom prst="rect">
            <a:avLst/>
          </a:prstGeom>
          <a:ln>
            <a:noFill/>
          </a:ln>
        </p:spPr>
      </p:pic>
      <p:sp>
        <p:nvSpPr>
          <p:cNvPr id="148" name="TextShape 1"/>
          <p:cNvSpPr txBox="1"/>
          <p:nvPr/>
        </p:nvSpPr>
        <p:spPr>
          <a:xfrm>
            <a:off x="449955" y="434730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strike="noStrike" spc="-1" dirty="0" err="1">
                <a:solidFill>
                  <a:srgbClr val="A53010"/>
                </a:solidFill>
                <a:latin typeface="Trebuchet MS" panose="020B0603020202020204" pitchFamily="34" charset="0"/>
              </a:rPr>
              <a:t>Préambule</a:t>
            </a:r>
            <a:r>
              <a:rPr lang="en-US" sz="3600" b="1" strike="noStrike" spc="-1" dirty="0">
                <a:solidFill>
                  <a:srgbClr val="A53010"/>
                </a:solidFill>
                <a:latin typeface="Trebuchet MS" panose="020B0603020202020204" pitchFamily="34" charset="0"/>
              </a:rPr>
              <a:t> : Qui </a:t>
            </a:r>
            <a:r>
              <a:rPr lang="en-US" sz="3600" b="1" strike="noStrike" spc="-1" dirty="0" err="1">
                <a:solidFill>
                  <a:srgbClr val="A53010"/>
                </a:solidFill>
                <a:latin typeface="Trebuchet MS" panose="020B0603020202020204" pitchFamily="34" charset="0"/>
              </a:rPr>
              <a:t>sont</a:t>
            </a:r>
            <a:r>
              <a:rPr lang="en-US" sz="3600" b="1" strike="noStrike" spc="-1" dirty="0">
                <a:solidFill>
                  <a:srgbClr val="A53010"/>
                </a:solidFill>
                <a:latin typeface="Trebuchet MS" panose="020B0603020202020204" pitchFamily="34" charset="0"/>
              </a:rPr>
              <a:t> les CPN ? </a:t>
            </a:r>
            <a:endParaRPr lang="en-US" sz="3600" b="0" strike="noStrike" spc="-1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149" name="Image 10"/>
          <p:cNvPicPr/>
          <p:nvPr/>
        </p:nvPicPr>
        <p:blipFill>
          <a:blip r:embed="rId3"/>
          <a:stretch/>
        </p:blipFill>
        <p:spPr>
          <a:xfrm>
            <a:off x="232080" y="4403010"/>
            <a:ext cx="2985915" cy="2270370"/>
          </a:xfrm>
          <a:prstGeom prst="rect">
            <a:avLst/>
          </a:prstGeom>
          <a:ln>
            <a:noFill/>
          </a:ln>
        </p:spPr>
      </p:pic>
      <p:sp>
        <p:nvSpPr>
          <p:cNvPr id="150" name="TextShape 2"/>
          <p:cNvSpPr txBox="1"/>
          <p:nvPr/>
        </p:nvSpPr>
        <p:spPr>
          <a:xfrm>
            <a:off x="1131648" y="1018530"/>
            <a:ext cx="10336452" cy="4124221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en-US" sz="2400" b="1" i="1" strike="noStrike" spc="-1" baseline="30000" dirty="0">
              <a:solidFill>
                <a:srgbClr val="000000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2400" b="1" i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Une </a:t>
            </a:r>
            <a:r>
              <a:rPr lang="en-US" sz="2400" b="1" i="1" strike="noStrike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tribu</a:t>
            </a:r>
            <a:r>
              <a:rPr lang="en-US" sz="2400" b="1" i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de plus de 22 000 </a:t>
            </a:r>
            <a:r>
              <a:rPr lang="en-US" sz="2400" b="1" i="1" strike="noStrike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passionnés</a:t>
            </a:r>
            <a:r>
              <a:rPr lang="en-US" sz="2400" b="1" i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de nature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en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France,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en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Europe et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en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Afrique : </a:t>
            </a:r>
          </a:p>
          <a:p>
            <a:pPr marL="1257660" lvl="2" indent="-3429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i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Des clubs</a:t>
            </a:r>
          </a:p>
          <a:p>
            <a:pPr marL="1257660" lvl="2" indent="-3429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Des </a:t>
            </a:r>
            <a:r>
              <a:rPr lang="en-US" sz="2400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familles</a:t>
            </a:r>
            <a:endParaRPr lang="en-US" sz="2400" i="1" strike="noStrike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1257660" lvl="2" indent="-3429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Des </a:t>
            </a:r>
            <a:r>
              <a:rPr lang="en-US" sz="2400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individuels</a:t>
            </a:r>
            <a:endParaRPr lang="en-US" sz="2400" i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800" b="1" i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2400" b="1" i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Notre credo :  </a:t>
            </a:r>
            <a:r>
              <a:rPr lang="en-US" sz="2400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L</a:t>
            </a:r>
            <a:r>
              <a:rPr lang="en-US" sz="2400" i="1" strike="noStrike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’envie</a:t>
            </a:r>
            <a:r>
              <a:rPr lang="en-US" sz="2400" i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de </a:t>
            </a:r>
            <a:r>
              <a:rPr lang="en-US" sz="2400" i="1" strike="noStrike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connaître</a:t>
            </a:r>
            <a:r>
              <a:rPr lang="en-US" sz="2400" i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la nature pour </a:t>
            </a:r>
            <a:r>
              <a:rPr lang="en-US" sz="2400" i="1" strike="noStrike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mieux</a:t>
            </a:r>
            <a:r>
              <a:rPr lang="en-US" sz="2400" i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la </a:t>
            </a:r>
            <a:r>
              <a:rPr lang="en-US" sz="2400" i="1" strike="noStrike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protéger</a:t>
            </a:r>
            <a:r>
              <a:rPr lang="en-US" sz="2400" i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!</a:t>
            </a: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800" b="0" strike="noStrike" spc="-1" dirty="0">
              <a:solidFill>
                <a:srgbClr val="404040"/>
              </a:solidFill>
              <a:latin typeface="Comic Sans MS" panose="030F0702030302020204" pitchFamily="66" charset="0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2400" b="1" i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Notre </a:t>
            </a:r>
            <a:r>
              <a:rPr lang="en-US" sz="2400" b="1" i="1" strike="noStrike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méthode</a:t>
            </a:r>
            <a:r>
              <a:rPr lang="en-US" sz="2400" b="1" i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: </a:t>
            </a:r>
            <a:r>
              <a:rPr lang="en-US" sz="2400" i="1" strike="noStrike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une</a:t>
            </a:r>
            <a:r>
              <a:rPr lang="en-US" sz="2400" i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i="1" strike="noStrike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pédagogie</a:t>
            </a:r>
            <a:r>
              <a:rPr lang="en-US" sz="2400" i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du dehors, active et </a:t>
            </a:r>
            <a:r>
              <a:rPr lang="en-US" sz="2400" i="1" strike="noStrike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joyeuse</a:t>
            </a:r>
            <a:r>
              <a:rPr lang="en-US" sz="2400" i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en-US" sz="800" b="1" i="1" strike="noStrike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Nos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outils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pédagogiques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: </a:t>
            </a: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nous les </a:t>
            </a:r>
            <a:r>
              <a:rPr lang="en-US" sz="2400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concevons</a:t>
            </a: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nous-</a:t>
            </a:r>
            <a:r>
              <a:rPr lang="en-US" sz="2400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mêmes</a:t>
            </a: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!</a:t>
            </a: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en-US" sz="800" b="1" i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3080" indent="-342720"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Notre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statut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: </a:t>
            </a: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association </a:t>
            </a:r>
            <a:r>
              <a:rPr lang="en-US" sz="2400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reconnue</a:t>
            </a: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d’intérêt</a:t>
            </a: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général</a:t>
            </a: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et </a:t>
            </a:r>
            <a:r>
              <a:rPr lang="en-US" sz="2400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agréée</a:t>
            </a: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“Jeunesse et </a:t>
            </a:r>
            <a:r>
              <a:rPr lang="en-US" sz="2400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éducation</a:t>
            </a: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populaire</a:t>
            </a: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” </a:t>
            </a:r>
            <a:r>
              <a:rPr lang="en-US" sz="2400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depuis</a:t>
            </a: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1985, par le </a:t>
            </a:r>
            <a:r>
              <a:rPr lang="en-US" sz="2400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Ministère</a:t>
            </a: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. </a:t>
            </a: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en-US" sz="2800" b="1" i="1" strike="noStrike" spc="-1" baseline="30000" dirty="0">
                <a:solidFill>
                  <a:srgbClr val="000000"/>
                </a:solidFill>
                <a:latin typeface="Century Gothic"/>
              </a:rPr>
              <a:t>                                          </a:t>
            </a:r>
            <a:endParaRPr lang="en-US" sz="2400" b="0" strike="noStrike" spc="-1" dirty="0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151" name="Image 8"/>
          <p:cNvPicPr/>
          <p:nvPr/>
        </p:nvPicPr>
        <p:blipFill>
          <a:blip r:embed="rId4"/>
          <a:stretch/>
        </p:blipFill>
        <p:spPr>
          <a:xfrm>
            <a:off x="10600920" y="5321520"/>
            <a:ext cx="1359000" cy="1536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Shape 1">
            <a:extLst>
              <a:ext uri="{FF2B5EF4-FFF2-40B4-BE49-F238E27FC236}">
                <a16:creationId xmlns:a16="http://schemas.microsoft.com/office/drawing/2014/main" id="{498C80D6-FA64-447D-BD3A-B643CFB1C103}"/>
              </a:ext>
            </a:extLst>
          </p:cNvPr>
          <p:cNvSpPr txBox="1"/>
          <p:nvPr/>
        </p:nvSpPr>
        <p:spPr>
          <a:xfrm>
            <a:off x="640455" y="645393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Le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réseau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des CPN : </a:t>
            </a:r>
            <a:r>
              <a:rPr lang="en-US" sz="28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22 084 </a:t>
            </a:r>
            <a:r>
              <a:rPr lang="en-US" sz="28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membres</a:t>
            </a:r>
            <a:r>
              <a:rPr lang="en-US" sz="28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endParaRPr lang="en-US" sz="2800" b="0" strike="noStrike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Shape 2">
            <a:extLst>
              <a:ext uri="{FF2B5EF4-FFF2-40B4-BE49-F238E27FC236}">
                <a16:creationId xmlns:a16="http://schemas.microsoft.com/office/drawing/2014/main" id="{0E26891A-5910-4967-813A-F998CB3273DD}"/>
              </a:ext>
            </a:extLst>
          </p:cNvPr>
          <p:cNvSpPr txBox="1"/>
          <p:nvPr/>
        </p:nvSpPr>
        <p:spPr>
          <a:xfrm>
            <a:off x="3172005" y="2009567"/>
            <a:ext cx="8915040" cy="4124221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 3" charset="2"/>
              <a:buChar char=""/>
            </a:pPr>
            <a:endParaRPr lang="en-US" sz="2400" b="1" i="1" strike="noStrike" spc="-1" baseline="30000" dirty="0">
              <a:solidFill>
                <a:srgbClr val="000000"/>
              </a:solidFill>
              <a:latin typeface="Century Gothic"/>
            </a:endParaRP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en-US" sz="2400" b="1" i="1" spc="-1" baseline="30000" dirty="0">
                <a:solidFill>
                  <a:srgbClr val="000000"/>
                </a:solidFill>
                <a:latin typeface="Century Gothic"/>
              </a:rPr>
              <a:t>                               </a:t>
            </a:r>
            <a:endParaRPr lang="en-US" sz="2400" b="1" i="1" strike="noStrike" spc="-1" baseline="30000" dirty="0">
              <a:solidFill>
                <a:srgbClr val="000000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2400" b="0" strike="noStrike" spc="-1" dirty="0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7" name="Image 8">
            <a:extLst>
              <a:ext uri="{FF2B5EF4-FFF2-40B4-BE49-F238E27FC236}">
                <a16:creationId xmlns:a16="http://schemas.microsoft.com/office/drawing/2014/main" id="{F2366E9A-B703-4F30-9A29-2A16CB9BF1A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600920" y="5321520"/>
            <a:ext cx="1359000" cy="1536120"/>
          </a:xfrm>
          <a:prstGeom prst="rect">
            <a:avLst/>
          </a:prstGeom>
          <a:ln>
            <a:noFill/>
          </a:ln>
        </p:spPr>
      </p:pic>
      <p:sp>
        <p:nvSpPr>
          <p:cNvPr id="9" name="TextShape 2">
            <a:extLst>
              <a:ext uri="{FF2B5EF4-FFF2-40B4-BE49-F238E27FC236}">
                <a16:creationId xmlns:a16="http://schemas.microsoft.com/office/drawing/2014/main" id="{9247773A-BF0C-426F-8A02-9469360DA0D1}"/>
              </a:ext>
            </a:extLst>
          </p:cNvPr>
          <p:cNvSpPr txBox="1"/>
          <p:nvPr/>
        </p:nvSpPr>
        <p:spPr>
          <a:xfrm>
            <a:off x="8372475" y="3061548"/>
            <a:ext cx="2733675" cy="15361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60" marR="0" lvl="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tabLst/>
              <a:defRPr/>
            </a:pPr>
            <a:r>
              <a:rPr kumimoji="0" lang="en-US" sz="2400" b="1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Les chiffres </a:t>
            </a:r>
            <a:r>
              <a:rPr kumimoji="0" lang="en-US" sz="2400" b="1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en</a:t>
            </a:r>
            <a:r>
              <a:rPr kumimoji="0" lang="en-US" sz="2400" b="1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France : </a:t>
            </a:r>
          </a:p>
          <a:p>
            <a:pPr marL="34326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397</a:t>
            </a:r>
            <a:r>
              <a:rPr kumimoji="0" lang="en-US" sz="2400" b="1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clubs</a:t>
            </a:r>
          </a:p>
          <a:p>
            <a:pPr marL="34326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326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familles</a:t>
            </a:r>
            <a:endParaRPr lang="en-US" sz="2400" b="1" i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326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451 </a:t>
            </a:r>
            <a:r>
              <a:rPr kumimoji="0" lang="en-US" sz="2400" b="1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individuels</a:t>
            </a:r>
            <a:endParaRPr kumimoji="0" lang="en-US" sz="2400" b="1" i="1" u="none" strike="noStrike" kern="1200" cap="none" spc="-1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</a:endParaRPr>
          </a:p>
          <a:p>
            <a:pPr marL="34326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400" b="1" i="1" u="none" strike="noStrike" kern="1200" cap="none" spc="-1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</a:endParaRPr>
          </a:p>
        </p:txBody>
      </p:sp>
      <p:pic>
        <p:nvPicPr>
          <p:cNvPr id="10" name="Espace réservé du contenu 5">
            <a:extLst>
              <a:ext uri="{FF2B5EF4-FFF2-40B4-BE49-F238E27FC236}">
                <a16:creationId xmlns:a16="http://schemas.microsoft.com/office/drawing/2014/main" id="{FC982F3F-D160-4543-B233-661694A00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81" y="1667913"/>
            <a:ext cx="6795089" cy="4807527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8C9F7BB-F986-4E47-AC32-B358EB31160D}"/>
              </a:ext>
            </a:extLst>
          </p:cNvPr>
          <p:cNvSpPr/>
          <p:nvPr/>
        </p:nvSpPr>
        <p:spPr>
          <a:xfrm>
            <a:off x="837180" y="1851383"/>
            <a:ext cx="1962150" cy="8120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Les adhérents CPN en 2026</a:t>
            </a:r>
          </a:p>
        </p:txBody>
      </p:sp>
    </p:spTree>
    <p:extLst>
      <p:ext uri="{BB962C8B-B14F-4D97-AF65-F5344CB8AC3E}">
        <p14:creationId xmlns:p14="http://schemas.microsoft.com/office/powerpoint/2010/main" val="2757382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Shape 1">
            <a:extLst>
              <a:ext uri="{FF2B5EF4-FFF2-40B4-BE49-F238E27FC236}">
                <a16:creationId xmlns:a16="http://schemas.microsoft.com/office/drawing/2014/main" id="{9E81BF0E-3A23-4285-9C62-4F89E7EC9B38}"/>
              </a:ext>
            </a:extLst>
          </p:cNvPr>
          <p:cNvSpPr txBox="1"/>
          <p:nvPr/>
        </p:nvSpPr>
        <p:spPr>
          <a:xfrm>
            <a:off x="796921" y="514354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strike="noStrike" spc="-1" dirty="0" err="1">
                <a:solidFill>
                  <a:srgbClr val="A53010"/>
                </a:solidFill>
                <a:latin typeface="Trebuchet MS" panose="020B0603020202020204" pitchFamily="34" charset="0"/>
              </a:rPr>
              <a:t>Historique</a:t>
            </a:r>
            <a:r>
              <a:rPr lang="en-US" sz="3600" b="1" strike="noStrike" spc="-1" dirty="0">
                <a:solidFill>
                  <a:srgbClr val="A53010"/>
                </a:solidFill>
                <a:latin typeface="Trebuchet MS" panose="020B0603020202020204" pitchFamily="34" charset="0"/>
              </a:rPr>
              <a:t> des CPN </a:t>
            </a:r>
            <a:endParaRPr lang="en-US" sz="3600" b="0" strike="noStrike" spc="-1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Shape 2">
            <a:extLst>
              <a:ext uri="{FF2B5EF4-FFF2-40B4-BE49-F238E27FC236}">
                <a16:creationId xmlns:a16="http://schemas.microsoft.com/office/drawing/2014/main" id="{BBBA870D-FBCD-43DF-B24D-6977E8636FC1}"/>
              </a:ext>
            </a:extLst>
          </p:cNvPr>
          <p:cNvSpPr txBox="1"/>
          <p:nvPr/>
        </p:nvSpPr>
        <p:spPr>
          <a:xfrm>
            <a:off x="2486450" y="1642056"/>
            <a:ext cx="8915040" cy="4124221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fr-FR" sz="2400" b="1" i="1" strike="noStrike" spc="-1" baseline="30000" dirty="0">
              <a:solidFill>
                <a:srgbClr val="000000"/>
              </a:solidFill>
              <a:latin typeface="Century Gothic"/>
            </a:endParaRPr>
          </a:p>
        </p:txBody>
      </p:sp>
      <p:pic>
        <p:nvPicPr>
          <p:cNvPr id="5" name="Image 8">
            <a:extLst>
              <a:ext uri="{FF2B5EF4-FFF2-40B4-BE49-F238E27FC236}">
                <a16:creationId xmlns:a16="http://schemas.microsoft.com/office/drawing/2014/main" id="{D9702EFF-6ECF-4392-9650-8DF1AAF8EA6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600920" y="5321520"/>
            <a:ext cx="1359000" cy="153612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A93C21B-0C72-4B32-9391-967D4B1EB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6497" y="1685002"/>
            <a:ext cx="4711305" cy="445167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C0F2094-3CF8-4FCE-98F0-FB518F4464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9360" y="1202483"/>
            <a:ext cx="4565160" cy="263274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CB648F-D5E0-465E-B4A7-80087B265E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644559"/>
            <a:ext cx="2007446" cy="126049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E2488FD-79F7-4E89-99C7-8E7D94F3B679}"/>
              </a:ext>
            </a:extLst>
          </p:cNvPr>
          <p:cNvSpPr txBox="1"/>
          <p:nvPr/>
        </p:nvSpPr>
        <p:spPr>
          <a:xfrm>
            <a:off x="756921" y="1974684"/>
            <a:ext cx="3860587" cy="4919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326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Un </a:t>
            </a:r>
            <a:r>
              <a:rPr kumimoji="0" lang="en-US" sz="2400" b="1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siège</a:t>
            </a:r>
            <a:r>
              <a:rPr kumimoji="0" lang="en-US" sz="2400" b="1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social </a:t>
            </a:r>
            <a:r>
              <a:rPr kumimoji="0" lang="en-US" sz="2400" b="1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ancré</a:t>
            </a:r>
            <a:r>
              <a:rPr kumimoji="0" lang="en-US" sz="2400" b="1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en-US" sz="2400" b="1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historiquement</a:t>
            </a:r>
            <a:r>
              <a:rPr kumimoji="0" lang="en-US" sz="2400" b="1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dans les Ardennes</a:t>
            </a:r>
          </a:p>
          <a:p>
            <a:pPr algn="just"/>
            <a:endParaRPr lang="fr-FR" sz="2400" b="1" i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just"/>
            <a:endParaRPr lang="fr-FR" sz="2400" b="1" i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326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1972 : </a:t>
            </a:r>
            <a:r>
              <a:rPr kumimoji="0" lang="en-US" sz="2400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création</a:t>
            </a:r>
            <a:r>
              <a:rPr kumimoji="0" lang="en-US" sz="2400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du 1er club CPN par Pierre </a:t>
            </a:r>
            <a:r>
              <a:rPr kumimoji="0" lang="en-US" sz="2400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Déom</a:t>
            </a:r>
            <a:r>
              <a:rPr kumimoji="0" lang="en-US" sz="2400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, </a:t>
            </a:r>
            <a:r>
              <a:rPr kumimoji="0" lang="en-US" sz="2400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fondateur</a:t>
            </a:r>
            <a:r>
              <a:rPr kumimoji="0" lang="en-US" sz="2400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de </a:t>
            </a:r>
            <a:br>
              <a:rPr kumimoji="0" lang="en-US" sz="2400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</a:br>
            <a:r>
              <a:rPr kumimoji="0" lang="en-US" sz="2400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“La </a:t>
            </a:r>
            <a:r>
              <a:rPr kumimoji="0" lang="en-US" sz="2400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Hulotte</a:t>
            </a:r>
            <a:r>
              <a:rPr kumimoji="0" lang="en-US" sz="2400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”  </a:t>
            </a:r>
          </a:p>
          <a:p>
            <a:pPr marL="34326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sz="2400" b="1" i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326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sz="2400" b="1" i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60" marR="0" lvl="0" algn="just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tabLst/>
              <a:defRPr/>
            </a:pPr>
            <a:endParaRPr lang="en-US" sz="2400" b="1" i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326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1983 : </a:t>
            </a:r>
            <a:r>
              <a:rPr kumimoji="0" lang="en-US" sz="2400" b="1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création</a:t>
            </a:r>
            <a:r>
              <a:rPr kumimoji="0" lang="en-US" sz="2400" b="1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de la Fédération CPN   </a:t>
            </a:r>
          </a:p>
          <a:p>
            <a:endParaRPr lang="fr-FR" sz="2400" b="1" i="1" spc="-1" baseline="30000" dirty="0">
              <a:solidFill>
                <a:srgbClr val="000000"/>
              </a:solidFill>
              <a:latin typeface="Century Gothic"/>
            </a:endParaRPr>
          </a:p>
          <a:p>
            <a:endParaRPr lang="fr-FR" sz="2400" b="1" i="1" spc="-1" baseline="30000" dirty="0">
              <a:solidFill>
                <a:srgbClr val="000000"/>
              </a:solidFill>
              <a:latin typeface="Century Gothic"/>
            </a:endParaRPr>
          </a:p>
          <a:p>
            <a:endParaRPr lang="fr-FR" sz="2400" b="1" i="1" spc="-1" baseline="30000" dirty="0">
              <a:solidFill>
                <a:srgbClr val="000000"/>
              </a:solidFill>
              <a:latin typeface="Century Gothic"/>
            </a:endParaRPr>
          </a:p>
          <a:p>
            <a:endParaRPr lang="fr-FR" sz="2400" b="1" i="1" spc="-1" baseline="30000" dirty="0">
              <a:solidFill>
                <a:srgbClr val="000000"/>
              </a:solidFill>
              <a:latin typeface="Century Gothic"/>
            </a:endParaRPr>
          </a:p>
          <a:p>
            <a:endParaRPr lang="fr-FR" sz="2400" b="1" i="1" spc="-1" baseline="30000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7419D8C-3B07-485B-9075-A57CAE9CBF9B}"/>
              </a:ext>
            </a:extLst>
          </p:cNvPr>
          <p:cNvSpPr txBox="1"/>
          <p:nvPr/>
        </p:nvSpPr>
        <p:spPr>
          <a:xfrm>
            <a:off x="7233361" y="1271654"/>
            <a:ext cx="28324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000000"/>
                </a:solidFill>
                <a:latin typeface="Bradley Hand ITC" panose="03070402050302030203" pitchFamily="66" charset="0"/>
              </a:rPr>
              <a:t>"Poix-Terron"? C'est </a:t>
            </a:r>
          </a:p>
          <a:p>
            <a:pPr algn="ctr"/>
            <a:r>
              <a:rPr lang="fr-FR" sz="1400" b="1" dirty="0">
                <a:solidFill>
                  <a:srgbClr val="000000"/>
                </a:solidFill>
                <a:latin typeface="Bradley Hand ITC" panose="03070402050302030203" pitchFamily="66" charset="0"/>
              </a:rPr>
              <a:t>sur la  carte ça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FDEC1B2-EA05-4CB6-AC79-B765A8568A5D}"/>
              </a:ext>
            </a:extLst>
          </p:cNvPr>
          <p:cNvSpPr txBox="1"/>
          <p:nvPr/>
        </p:nvSpPr>
        <p:spPr>
          <a:xfrm>
            <a:off x="10481282" y="1414930"/>
            <a:ext cx="1053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0000"/>
                </a:solidFill>
                <a:latin typeface="Bradley Hand ITC" panose="03070402050302030203" pitchFamily="66" charset="0"/>
              </a:rPr>
              <a:t>J’sais pas…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39E59C0-A00A-4C69-9367-C06CE10B5B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145" y="3644559"/>
            <a:ext cx="1525991" cy="85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951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Shape 1">
            <a:extLst>
              <a:ext uri="{FF2B5EF4-FFF2-40B4-BE49-F238E27FC236}">
                <a16:creationId xmlns:a16="http://schemas.microsoft.com/office/drawing/2014/main" id="{7D49BBC1-C7DE-4F7D-A318-99E39079E7A3}"/>
              </a:ext>
            </a:extLst>
          </p:cNvPr>
          <p:cNvSpPr txBox="1"/>
          <p:nvPr/>
        </p:nvSpPr>
        <p:spPr>
          <a:xfrm>
            <a:off x="618043" y="518238"/>
            <a:ext cx="8911440" cy="12805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strike="noStrike" spc="-1" dirty="0">
                <a:solidFill>
                  <a:srgbClr val="A53010"/>
                </a:solidFill>
                <a:latin typeface="Trebuchet MS" panose="020B0603020202020204" pitchFamily="34" charset="0"/>
              </a:rPr>
              <a:t>La Fédération des CPN </a:t>
            </a:r>
            <a:endParaRPr lang="en-US" sz="3600" b="0" strike="noStrike" spc="-1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Shape 2">
            <a:extLst>
              <a:ext uri="{FF2B5EF4-FFF2-40B4-BE49-F238E27FC236}">
                <a16:creationId xmlns:a16="http://schemas.microsoft.com/office/drawing/2014/main" id="{DE917742-69EC-4A90-891C-F629A93FF256}"/>
              </a:ext>
            </a:extLst>
          </p:cNvPr>
          <p:cNvSpPr txBox="1"/>
          <p:nvPr/>
        </p:nvSpPr>
        <p:spPr>
          <a:xfrm>
            <a:off x="2180867" y="1470347"/>
            <a:ext cx="8915040" cy="4124221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fr-FR" sz="2400" b="1" i="1" strike="noStrike" spc="-1" baseline="30000" dirty="0">
              <a:solidFill>
                <a:srgbClr val="000000"/>
              </a:solidFill>
              <a:latin typeface="Century Gothic"/>
            </a:endParaRPr>
          </a:p>
        </p:txBody>
      </p:sp>
      <p:pic>
        <p:nvPicPr>
          <p:cNvPr id="5" name="Image 8">
            <a:extLst>
              <a:ext uri="{FF2B5EF4-FFF2-40B4-BE49-F238E27FC236}">
                <a16:creationId xmlns:a16="http://schemas.microsoft.com/office/drawing/2014/main" id="{6BC408B1-2B94-4DD3-93CA-C14808E1DFA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600920" y="5321520"/>
            <a:ext cx="1359000" cy="153612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0E89071-AC70-488E-8651-44F5AAF45F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9575" y="1865864"/>
            <a:ext cx="5027439" cy="37705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3E1BB41-CDFF-4006-A063-188EAB7F8BF8}"/>
              </a:ext>
            </a:extLst>
          </p:cNvPr>
          <p:cNvSpPr txBox="1"/>
          <p:nvPr/>
        </p:nvSpPr>
        <p:spPr>
          <a:xfrm>
            <a:off x="7262109" y="1639785"/>
            <a:ext cx="3920988" cy="1333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326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6 </a:t>
            </a:r>
            <a:r>
              <a:rPr kumimoji="0" lang="en-US" sz="2400" b="1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salariées</a:t>
            </a:r>
            <a:r>
              <a:rPr kumimoji="0" lang="en-US" sz="2400" b="1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au </a:t>
            </a:r>
            <a:r>
              <a:rPr kumimoji="0" lang="en-US" sz="2400" b="1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siège</a:t>
            </a:r>
            <a:r>
              <a:rPr kumimoji="0" lang="en-US" sz="2400" b="1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social</a:t>
            </a:r>
          </a:p>
          <a:p>
            <a:pPr marL="360" marR="0" lvl="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tabLst/>
              <a:defRPr/>
            </a:pPr>
            <a:r>
              <a:rPr kumimoji="0" lang="en-US" sz="2400" b="1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	 </a:t>
            </a:r>
          </a:p>
          <a:p>
            <a:pPr marL="34326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22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administrateur.trices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réparti.es dans toute la France</a:t>
            </a:r>
            <a:endParaRPr kumimoji="0" lang="en-US" sz="2400" b="1" i="1" u="none" strike="noStrike" kern="1200" cap="none" spc="-1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229FD22-B888-4BD8-81B1-A77B2A43A8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615" y="3228975"/>
            <a:ext cx="3195245" cy="318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494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Shape 1">
            <a:extLst>
              <a:ext uri="{FF2B5EF4-FFF2-40B4-BE49-F238E27FC236}">
                <a16:creationId xmlns:a16="http://schemas.microsoft.com/office/drawing/2014/main" id="{045A9897-A361-4680-88E8-E822F0577AEB}"/>
              </a:ext>
            </a:extLst>
          </p:cNvPr>
          <p:cNvSpPr txBox="1"/>
          <p:nvPr/>
        </p:nvSpPr>
        <p:spPr>
          <a:xfrm>
            <a:off x="685800" y="624240"/>
            <a:ext cx="10818720" cy="743328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Quels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sont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les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avantages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de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l’adhésion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?</a:t>
            </a:r>
          </a:p>
          <a:p>
            <a:pPr>
              <a:lnSpc>
                <a:spcPct val="100000"/>
              </a:lnSpc>
            </a:pPr>
            <a:endParaRPr lang="en-US" sz="800" b="1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Un Kit de </a:t>
            </a:r>
            <a:r>
              <a:rPr lang="en-US" sz="24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bienvenue</a:t>
            </a: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 et des </a:t>
            </a:r>
            <a:r>
              <a:rPr lang="en-US" sz="24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réductions</a:t>
            </a: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 exclusives</a:t>
            </a:r>
            <a:endParaRPr lang="en-US" sz="2400" b="0" strike="noStrike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28CC083-050E-43E9-8956-F74EEB39E640}"/>
              </a:ext>
            </a:extLst>
          </p:cNvPr>
          <p:cNvSpPr txBox="1"/>
          <p:nvPr/>
        </p:nvSpPr>
        <p:spPr>
          <a:xfrm>
            <a:off x="685800" y="2457433"/>
            <a:ext cx="1127759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b="1" dirty="0">
                <a:latin typeface="Comic Sans MS" panose="030F0702030302020204" pitchFamily="66" charset="0"/>
              </a:rPr>
              <a:t>Kit de bienvenue </a:t>
            </a:r>
            <a:r>
              <a:rPr lang="fr-FR" sz="1600" dirty="0">
                <a:latin typeface="Comic Sans MS" panose="030F0702030302020204" pitchFamily="66" charset="0"/>
              </a:rPr>
              <a:t>envoyé par voie postale (cartes d’adhérents, carnet de terrain… et 2 Cahiers Techniques)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dirty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b="1" dirty="0">
                <a:latin typeface="Comic Sans MS" panose="030F0702030302020204" pitchFamily="66" charset="0"/>
              </a:rPr>
              <a:t>Bon de réduction exclusif </a:t>
            </a:r>
            <a:r>
              <a:rPr lang="fr-FR" sz="1600" dirty="0">
                <a:latin typeface="Comic Sans MS" panose="030F0702030302020204" pitchFamily="66" charset="0"/>
              </a:rPr>
              <a:t>: -40% sur la MALLE CPN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dirty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>
                <a:latin typeface="Comic Sans MS" panose="030F0702030302020204" pitchFamily="66" charset="0"/>
              </a:rPr>
              <a:t>Réduction de </a:t>
            </a:r>
            <a:r>
              <a:rPr lang="fr-FR" sz="1600" b="1" dirty="0">
                <a:latin typeface="Comic Sans MS" panose="030F0702030302020204" pitchFamily="66" charset="0"/>
              </a:rPr>
              <a:t>10 % sur les produits CPN </a:t>
            </a:r>
            <a:r>
              <a:rPr lang="fr-FR" sz="1600" dirty="0">
                <a:latin typeface="Comic Sans MS" panose="030F0702030302020204" pitchFamily="66" charset="0"/>
              </a:rPr>
              <a:t>de notre boutique en ligne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dirty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>
                <a:latin typeface="Comic Sans MS" panose="030F0702030302020204" pitchFamily="66" charset="0"/>
              </a:rPr>
              <a:t>Des </a:t>
            </a:r>
            <a:r>
              <a:rPr lang="fr-FR" sz="1600" b="1" dirty="0">
                <a:latin typeface="Comic Sans MS" panose="030F0702030302020204" pitchFamily="66" charset="0"/>
              </a:rPr>
              <a:t>promos réservées aux adhérents </a:t>
            </a:r>
            <a:r>
              <a:rPr lang="fr-FR" sz="1600" dirty="0">
                <a:latin typeface="Comic Sans MS" panose="030F0702030302020204" pitchFamily="66" charset="0"/>
              </a:rPr>
              <a:t>tout au long de l’année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dirty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dirty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dirty="0">
              <a:latin typeface="Comic Sans MS" panose="030F0702030302020204" pitchFamily="66" charset="0"/>
            </a:endParaRPr>
          </a:p>
          <a:p>
            <a:endParaRPr lang="fr-FR" sz="1600" dirty="0">
              <a:latin typeface="Comic Sans MS" panose="030F0702030302020204" pitchFamily="66" charset="0"/>
            </a:endParaRPr>
          </a:p>
          <a:p>
            <a:endParaRPr lang="fr-FR" sz="1600" dirty="0">
              <a:latin typeface="Comic Sans MS" panose="030F0702030302020204" pitchFamily="66" charset="0"/>
            </a:endParaRPr>
          </a:p>
          <a:p>
            <a:endParaRPr lang="fr-FR" dirty="0">
              <a:latin typeface="Comic Sans MS" panose="030F0702030302020204" pitchFamily="66" charset="0"/>
            </a:endParaRPr>
          </a:p>
          <a:p>
            <a:endParaRPr lang="fr-FR" dirty="0">
              <a:latin typeface="Comic Sans MS" panose="030F0702030302020204" pitchFamily="66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4CC9C8C-20CE-41B0-9B6E-699E901C0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9337" y="3553158"/>
            <a:ext cx="2626150" cy="290042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4D02B8B-89CA-4813-A07B-EF0CB6ACEA8D}"/>
              </a:ext>
            </a:extLst>
          </p:cNvPr>
          <p:cNvSpPr txBox="1"/>
          <p:nvPr/>
        </p:nvSpPr>
        <p:spPr>
          <a:xfrm rot="727886">
            <a:off x="10413755" y="3075057"/>
            <a:ext cx="16490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Comic Sans MS" panose="030F0702030302020204" pitchFamily="66" charset="0"/>
              </a:rPr>
              <a:t>A découvrir en exclu !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62F910F-F21A-4A3F-8490-6767DDEEF5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513" y="4779568"/>
            <a:ext cx="5857875" cy="167367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278F5502-0023-4CDA-8ECD-81AB3EFC1F7E}"/>
              </a:ext>
            </a:extLst>
          </p:cNvPr>
          <p:cNvSpPr txBox="1"/>
          <p:nvPr/>
        </p:nvSpPr>
        <p:spPr>
          <a:xfrm rot="20492702">
            <a:off x="224826" y="4849042"/>
            <a:ext cx="13852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Comic Sans MS" panose="030F0702030302020204" pitchFamily="66" charset="0"/>
              </a:rPr>
              <a:t>Jusqu’au 30.09.26</a:t>
            </a:r>
          </a:p>
        </p:txBody>
      </p:sp>
    </p:spTree>
    <p:extLst>
      <p:ext uri="{BB962C8B-B14F-4D97-AF65-F5344CB8AC3E}">
        <p14:creationId xmlns:p14="http://schemas.microsoft.com/office/powerpoint/2010/main" val="3181385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Shape 1">
            <a:extLst>
              <a:ext uri="{FF2B5EF4-FFF2-40B4-BE49-F238E27FC236}">
                <a16:creationId xmlns:a16="http://schemas.microsoft.com/office/drawing/2014/main" id="{045A9897-A361-4680-88E8-E822F0577AEB}"/>
              </a:ext>
            </a:extLst>
          </p:cNvPr>
          <p:cNvSpPr txBox="1"/>
          <p:nvPr/>
        </p:nvSpPr>
        <p:spPr>
          <a:xfrm>
            <a:off x="685800" y="624240"/>
            <a:ext cx="10818720" cy="743328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Quels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sont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les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avantages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de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l’adhésion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?</a:t>
            </a:r>
          </a:p>
          <a:p>
            <a:pPr>
              <a:lnSpc>
                <a:spcPct val="100000"/>
              </a:lnSpc>
            </a:pPr>
            <a:endParaRPr lang="en-US" sz="800" b="1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Un </a:t>
            </a:r>
            <a:r>
              <a:rPr lang="en-US" sz="24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accès</a:t>
            </a: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privilégié</a:t>
            </a: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 à </a:t>
            </a:r>
            <a:r>
              <a:rPr lang="en-US" sz="24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nos</a:t>
            </a: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 productions </a:t>
            </a:r>
            <a:r>
              <a:rPr lang="en-US" sz="24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pédagogiques</a:t>
            </a:r>
            <a:endParaRPr lang="en-US" sz="2400" b="0" strike="noStrike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90300E3-0F50-465F-9B91-CAF16A3C7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5729" y="2014311"/>
            <a:ext cx="6600542" cy="44091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phique 6" descr="Ligne fléchée : incurvée sens des aiguilles d’une montre avec un remplissage uni">
            <a:extLst>
              <a:ext uri="{FF2B5EF4-FFF2-40B4-BE49-F238E27FC236}">
                <a16:creationId xmlns:a16="http://schemas.microsoft.com/office/drawing/2014/main" id="{96F4879A-DEA3-4201-97B6-D15A11F006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9830233">
            <a:off x="1590604" y="3249588"/>
            <a:ext cx="1442184" cy="1442184"/>
          </a:xfrm>
          <a:prstGeom prst="rect">
            <a:avLst/>
          </a:prstGeom>
        </p:spPr>
      </p:pic>
      <p:pic>
        <p:nvPicPr>
          <p:cNvPr id="8" name="Graphique 7" descr="Ligne fléchée : incurvée sens des aiguilles d’une montre avec un remplissage uni">
            <a:extLst>
              <a:ext uri="{FF2B5EF4-FFF2-40B4-BE49-F238E27FC236}">
                <a16:creationId xmlns:a16="http://schemas.microsoft.com/office/drawing/2014/main" id="{2575EDCB-4BEB-43A1-82BF-D19384B36A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6597668" flipH="1" flipV="1">
            <a:off x="2421952" y="5205615"/>
            <a:ext cx="1091028" cy="211267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4BBC14B-E90B-44E8-AAE8-73A47432DA7D}"/>
              </a:ext>
            </a:extLst>
          </p:cNvPr>
          <p:cNvSpPr txBox="1"/>
          <p:nvPr/>
        </p:nvSpPr>
        <p:spPr>
          <a:xfrm>
            <a:off x="842640" y="2782669"/>
            <a:ext cx="1504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omic Sans MS" panose="030F0702030302020204" pitchFamily="66" charset="0"/>
              </a:rPr>
              <a:t>Fiches d’activités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0E4A024-CBFC-41E0-BA15-059E3CDA0B00}"/>
              </a:ext>
            </a:extLst>
          </p:cNvPr>
          <p:cNvSpPr txBox="1"/>
          <p:nvPr/>
        </p:nvSpPr>
        <p:spPr>
          <a:xfrm>
            <a:off x="685800" y="5625264"/>
            <a:ext cx="1504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omic Sans MS" panose="030F0702030302020204" pitchFamily="66" charset="0"/>
              </a:rPr>
              <a:t>Expos, DVD</a:t>
            </a:r>
          </a:p>
        </p:txBody>
      </p:sp>
      <p:pic>
        <p:nvPicPr>
          <p:cNvPr id="11" name="Graphique 10" descr="Ligne fléchée : incurvée sens des aiguilles d’une montre avec un remplissage uni">
            <a:extLst>
              <a:ext uri="{FF2B5EF4-FFF2-40B4-BE49-F238E27FC236}">
                <a16:creationId xmlns:a16="http://schemas.microsoft.com/office/drawing/2014/main" id="{B53022C3-1B5A-4741-9C85-A51DDDDF89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979582" flipH="1">
            <a:off x="8981047" y="3434034"/>
            <a:ext cx="1284938" cy="144218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0A187D5-A4A3-4CD3-94D5-4F4BCBC911A9}"/>
              </a:ext>
            </a:extLst>
          </p:cNvPr>
          <p:cNvSpPr txBox="1"/>
          <p:nvPr/>
        </p:nvSpPr>
        <p:spPr>
          <a:xfrm>
            <a:off x="9544050" y="3020777"/>
            <a:ext cx="2400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Comic Sans MS" panose="030F0702030302020204" pitchFamily="66" charset="0"/>
              </a:rPr>
              <a:t>Cahiers techniques</a:t>
            </a:r>
          </a:p>
          <a:p>
            <a:r>
              <a:rPr lang="fr-FR" dirty="0">
                <a:latin typeface="Comic Sans MS" panose="030F0702030302020204" pitchFamily="66" charset="0"/>
              </a:rPr>
              <a:t>Outils pédagogiques</a:t>
            </a:r>
          </a:p>
        </p:txBody>
      </p:sp>
    </p:spTree>
    <p:extLst>
      <p:ext uri="{BB962C8B-B14F-4D97-AF65-F5344CB8AC3E}">
        <p14:creationId xmlns:p14="http://schemas.microsoft.com/office/powerpoint/2010/main" val="1519256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D33C2E9-6A71-49B2-91DF-3CB4C64F2F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04" y="282328"/>
            <a:ext cx="9128631" cy="6450755"/>
          </a:xfrm>
          <a:prstGeom prst="rect">
            <a:avLst/>
          </a:prstGeom>
        </p:spPr>
      </p:pic>
      <p:pic>
        <p:nvPicPr>
          <p:cNvPr id="3" name="Image 8">
            <a:extLst>
              <a:ext uri="{FF2B5EF4-FFF2-40B4-BE49-F238E27FC236}">
                <a16:creationId xmlns:a16="http://schemas.microsoft.com/office/drawing/2014/main" id="{0C9A5212-4475-4124-ADF5-618534A9EE4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0600920" y="5321520"/>
            <a:ext cx="1359000" cy="153612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0402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2"/>
          <p:cNvSpPr txBox="1"/>
          <p:nvPr/>
        </p:nvSpPr>
        <p:spPr>
          <a:xfrm>
            <a:off x="2589480" y="1598640"/>
            <a:ext cx="8915040" cy="4452606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noAutofit/>
          </a:bodyPr>
          <a:lstStyle/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400" b="1" i="1" spc="-1" baseline="30000" dirty="0">
              <a:solidFill>
                <a:srgbClr val="000000"/>
              </a:solidFill>
              <a:latin typeface="Century Gothic"/>
            </a:endParaRP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en-US" sz="2800" b="0" strike="noStrike" spc="-1" dirty="0">
                <a:solidFill>
                  <a:srgbClr val="404040"/>
                </a:solidFill>
                <a:latin typeface="Century Gothic"/>
              </a:rPr>
              <a:t> </a:t>
            </a:r>
          </a:p>
        </p:txBody>
      </p:sp>
      <p:pic>
        <p:nvPicPr>
          <p:cNvPr id="151" name="Image 8"/>
          <p:cNvPicPr/>
          <p:nvPr/>
        </p:nvPicPr>
        <p:blipFill>
          <a:blip r:embed="rId2"/>
          <a:stretch/>
        </p:blipFill>
        <p:spPr>
          <a:xfrm>
            <a:off x="10600920" y="5321520"/>
            <a:ext cx="1359000" cy="153612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C97023-7752-44C7-A50C-0C547213B7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50" y="174812"/>
            <a:ext cx="9210170" cy="650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825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2"/>
          <p:cNvSpPr txBox="1"/>
          <p:nvPr/>
        </p:nvSpPr>
        <p:spPr>
          <a:xfrm rot="599316">
            <a:off x="3719714" y="5264848"/>
            <a:ext cx="3227937" cy="1859313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noAutofit/>
          </a:bodyPr>
          <a:lstStyle/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400" b="1" i="1" spc="-1" baseline="30000" dirty="0">
              <a:solidFill>
                <a:srgbClr val="000000"/>
              </a:solidFill>
              <a:latin typeface="Century Gothic"/>
            </a:endParaRP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en-US" sz="2800" b="0" strike="noStrike" spc="-1" dirty="0">
                <a:solidFill>
                  <a:srgbClr val="404040"/>
                </a:solidFill>
                <a:latin typeface="Century Gothic"/>
              </a:rPr>
              <a:t> </a:t>
            </a:r>
          </a:p>
        </p:txBody>
      </p:sp>
      <p:pic>
        <p:nvPicPr>
          <p:cNvPr id="151" name="Image 8"/>
          <p:cNvPicPr/>
          <p:nvPr/>
        </p:nvPicPr>
        <p:blipFill>
          <a:blip r:embed="rId2"/>
          <a:stretch/>
        </p:blipFill>
        <p:spPr>
          <a:xfrm>
            <a:off x="10600920" y="5321520"/>
            <a:ext cx="1359000" cy="153612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31496C-0610-4049-BF9B-05956B8FB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26420">
            <a:off x="614836" y="140208"/>
            <a:ext cx="2781185" cy="359791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3F09415-A458-43FA-AF4E-BFC3422D94D1}"/>
              </a:ext>
            </a:extLst>
          </p:cNvPr>
          <p:cNvSpPr txBox="1"/>
          <p:nvPr/>
        </p:nvSpPr>
        <p:spPr>
          <a:xfrm>
            <a:off x="3883740" y="2000440"/>
            <a:ext cx="3701103" cy="1672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Ø"/>
            </a:pP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4 expositions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pédagogiques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</a:p>
          <a:p>
            <a:pPr marL="800460" lvl="1" indent="-3429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0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Jardin </a:t>
            </a:r>
            <a:r>
              <a:rPr lang="en-US" sz="20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sauvage</a:t>
            </a:r>
            <a:endParaRPr lang="en-US" sz="2000" b="1" i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800460" lvl="1" indent="-3429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0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Chouette verger</a:t>
            </a:r>
          </a:p>
          <a:p>
            <a:pPr marL="800460" lvl="1" indent="-3429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0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Aux </a:t>
            </a:r>
            <a:r>
              <a:rPr lang="en-US" sz="20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arbres</a:t>
            </a:r>
            <a:r>
              <a:rPr lang="en-US" sz="20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, </a:t>
            </a:r>
            <a:r>
              <a:rPr lang="en-US" sz="20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citoyens</a:t>
            </a:r>
            <a:r>
              <a:rPr lang="en-US" sz="20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! </a:t>
            </a:r>
          </a:p>
          <a:p>
            <a:pPr marL="800460" lvl="1" indent="-3429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0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20 mm sous la mare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71CE065-6042-4D31-A281-938F9E1D77FC}"/>
              </a:ext>
            </a:extLst>
          </p:cNvPr>
          <p:cNvSpPr txBox="1"/>
          <p:nvPr/>
        </p:nvSpPr>
        <p:spPr>
          <a:xfrm>
            <a:off x="507264" y="4281729"/>
            <a:ext cx="8679285" cy="2046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Ø"/>
            </a:pP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22 DVD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naturalistes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de films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partenaires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ou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primés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au Festival de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Ménigoute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</a:p>
          <a:p>
            <a:pPr marL="800460" lvl="1" indent="-3429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0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L’odyssée</a:t>
            </a:r>
            <a:r>
              <a:rPr lang="en-US" sz="20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mare</a:t>
            </a:r>
          </a:p>
          <a:p>
            <a:pPr marL="800460" lvl="1" indent="-3429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0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Vivre avec les loups, </a:t>
            </a:r>
          </a:p>
          <a:p>
            <a:pPr marL="800460" lvl="1" indent="-3429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0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Sous les </a:t>
            </a:r>
            <a:r>
              <a:rPr lang="en-US" sz="20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transats</a:t>
            </a:r>
            <a:r>
              <a:rPr lang="en-US" sz="20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, </a:t>
            </a:r>
          </a:p>
          <a:p>
            <a:pPr marL="800460" lvl="1" indent="-3429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0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Lynx… </a:t>
            </a: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400" b="1" i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Image 8" descr="Une image contenant texte, nourriture&#10;&#10;Le contenu généré par l’IA peut être incorrect.">
            <a:extLst>
              <a:ext uri="{FF2B5EF4-FFF2-40B4-BE49-F238E27FC236}">
                <a16:creationId xmlns:a16="http://schemas.microsoft.com/office/drawing/2014/main" id="{5FAB5A7B-EA13-45E0-BDBC-D800B1226C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9166">
            <a:off x="7942051" y="560599"/>
            <a:ext cx="3803089" cy="3123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Pochette DVD Odyssée Mare">
            <a:extLst>
              <a:ext uri="{FF2B5EF4-FFF2-40B4-BE49-F238E27FC236}">
                <a16:creationId xmlns:a16="http://schemas.microsoft.com/office/drawing/2014/main" id="{A01D14C1-6B76-4A49-AB53-B2BD94852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9316">
            <a:off x="4038007" y="4556802"/>
            <a:ext cx="1949105" cy="19491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7EF2C07-8336-4419-84ED-401283877E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52055">
            <a:off x="9226529" y="4492140"/>
            <a:ext cx="1349234" cy="1838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015B470-2017-4927-9D42-AB36A5AEFD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72066">
            <a:off x="7822165" y="4686349"/>
            <a:ext cx="1387174" cy="1898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 descr="dvd-le-retour-fragile-du-lynx_6273d75a58a19">
            <a:extLst>
              <a:ext uri="{FF2B5EF4-FFF2-40B4-BE49-F238E27FC236}">
                <a16:creationId xmlns:a16="http://schemas.microsoft.com/office/drawing/2014/main" id="{F32AB692-5C6E-4E50-9F33-AD42E65EE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885" y="4456553"/>
            <a:ext cx="2046715" cy="204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4437011-415B-4BE9-953B-F300B0E2E029}"/>
              </a:ext>
            </a:extLst>
          </p:cNvPr>
          <p:cNvSpPr txBox="1"/>
          <p:nvPr/>
        </p:nvSpPr>
        <p:spPr>
          <a:xfrm>
            <a:off x="3162541" y="316491"/>
            <a:ext cx="462890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atin typeface="Comic Sans MS" panose="030F0702030302020204" pitchFamily="66" charset="0"/>
              </a:rPr>
              <a:t>Prêt gratuit de ressources pédagogiques</a:t>
            </a:r>
          </a:p>
        </p:txBody>
      </p:sp>
    </p:spTree>
    <p:extLst>
      <p:ext uri="{BB962C8B-B14F-4D97-AF65-F5344CB8AC3E}">
        <p14:creationId xmlns:p14="http://schemas.microsoft.com/office/powerpoint/2010/main" val="3645626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Shape 1">
            <a:extLst>
              <a:ext uri="{FF2B5EF4-FFF2-40B4-BE49-F238E27FC236}">
                <a16:creationId xmlns:a16="http://schemas.microsoft.com/office/drawing/2014/main" id="{045A9897-A361-4680-88E8-E822F0577AEB}"/>
              </a:ext>
            </a:extLst>
          </p:cNvPr>
          <p:cNvSpPr txBox="1"/>
          <p:nvPr/>
        </p:nvSpPr>
        <p:spPr>
          <a:xfrm>
            <a:off x="685800" y="624240"/>
            <a:ext cx="10818720" cy="743328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Quels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sont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les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avantages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de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l’adhésion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?</a:t>
            </a:r>
          </a:p>
          <a:p>
            <a:pPr>
              <a:lnSpc>
                <a:spcPct val="100000"/>
              </a:lnSpc>
            </a:pPr>
            <a:endParaRPr lang="en-US" sz="800" b="1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Un </a:t>
            </a:r>
            <a:r>
              <a:rPr lang="en-US" sz="24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espace</a:t>
            </a: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adhérents</a:t>
            </a: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 sur </a:t>
            </a:r>
            <a:r>
              <a:rPr lang="en-US" sz="24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notre</a:t>
            </a: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 site internet</a:t>
            </a:r>
            <a:endParaRPr lang="en-US" sz="2400" b="0" strike="noStrike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0A187D5-A4A3-4CD3-94D5-4F4BCBC911A9}"/>
              </a:ext>
            </a:extLst>
          </p:cNvPr>
          <p:cNvSpPr txBox="1"/>
          <p:nvPr/>
        </p:nvSpPr>
        <p:spPr>
          <a:xfrm>
            <a:off x="7762874" y="2571733"/>
            <a:ext cx="420052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>
                <a:latin typeface="Comic Sans MS" panose="030F0702030302020204" pitchFamily="66" charset="0"/>
              </a:rPr>
              <a:t>Accès aux ressources pédagogiques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>
                <a:latin typeface="Comic Sans MS" panose="030F0702030302020204" pitchFamily="66" charset="0"/>
              </a:rPr>
              <a:t>DVD et expos : conditions de prêt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>
                <a:latin typeface="Comic Sans MS" panose="030F0702030302020204" pitchFamily="66" charset="0"/>
              </a:rPr>
              <a:t>Les p’tits films CPN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>
                <a:latin typeface="Comic Sans MS" panose="030F0702030302020204" pitchFamily="66" charset="0"/>
              </a:rPr>
              <a:t>Historique mouvement et campagnes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>
                <a:latin typeface="Comic Sans MS" panose="030F0702030302020204" pitchFamily="66" charset="0"/>
              </a:rPr>
              <a:t>Les événements CPN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>
                <a:latin typeface="Comic Sans MS" panose="030F0702030302020204" pitchFamily="66" charset="0"/>
              </a:rPr>
              <a:t>L’annuaire des Clubs CPN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>
                <a:latin typeface="Comic Sans MS" panose="030F0702030302020204" pitchFamily="66" charset="0"/>
              </a:rPr>
              <a:t>Le prêt de stand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>
                <a:latin typeface="Comic Sans MS" panose="030F0702030302020204" pitchFamily="66" charset="0"/>
              </a:rPr>
              <a:t>Les relais CPN Locaux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>
                <a:latin typeface="Comic Sans MS" panose="030F0702030302020204" pitchFamily="66" charset="0"/>
              </a:rPr>
              <a:t>Les Gazettes des Terriers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>
                <a:latin typeface="Comic Sans MS" panose="030F0702030302020204" pitchFamily="66" charset="0"/>
              </a:rPr>
              <a:t>Démarches administratives :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400" dirty="0">
                <a:latin typeface="Comic Sans MS" panose="030F0702030302020204" pitchFamily="66" charset="0"/>
              </a:rPr>
              <a:t>adhésions/</a:t>
            </a:r>
            <a:r>
              <a:rPr lang="fr-FR" sz="1400" dirty="0" err="1">
                <a:latin typeface="Comic Sans MS" panose="030F0702030302020204" pitchFamily="66" charset="0"/>
              </a:rPr>
              <a:t>réadhésions</a:t>
            </a:r>
            <a:endParaRPr lang="fr-FR" sz="1400" dirty="0">
              <a:latin typeface="Comic Sans MS" panose="030F0702030302020204" pitchFamily="66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400" dirty="0">
                <a:latin typeface="Comic Sans MS" panose="030F0702030302020204" pitchFamily="66" charset="0"/>
              </a:rPr>
              <a:t>Jumelage entre CPN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400" dirty="0">
                <a:latin typeface="Comic Sans MS" panose="030F0702030302020204" pitchFamily="66" charset="0"/>
              </a:rPr>
              <a:t>Charte graphique à utiliser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400" dirty="0">
                <a:latin typeface="Comic Sans MS" panose="030F0702030302020204" pitchFamily="66" charset="0"/>
              </a:rPr>
              <a:t>Assurance fédérale Club CPN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400" dirty="0">
                <a:latin typeface="Comic Sans MS" panose="030F0702030302020204" pitchFamily="66" charset="0"/>
              </a:rPr>
              <a:t>Règlementation ACM</a:t>
            </a:r>
          </a:p>
          <a:p>
            <a:endParaRPr lang="fr-FR" sz="1600" dirty="0">
              <a:latin typeface="Comic Sans MS" panose="030F0702030302020204" pitchFamily="66" charset="0"/>
            </a:endParaRPr>
          </a:p>
          <a:p>
            <a:endParaRPr lang="fr-FR" sz="1600" dirty="0">
              <a:latin typeface="Comic Sans MS" panose="030F0702030302020204" pitchFamily="66" charset="0"/>
            </a:endParaRPr>
          </a:p>
          <a:p>
            <a:endParaRPr lang="fr-FR" dirty="0">
              <a:latin typeface="Comic Sans MS" panose="030F0702030302020204" pitchFamily="66" charset="0"/>
            </a:endParaRPr>
          </a:p>
          <a:p>
            <a:endParaRPr lang="fr-FR" dirty="0">
              <a:latin typeface="Comic Sans MS" panose="030F0702030302020204" pitchFamily="66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24900E-09C1-4496-9EE0-5F2EE9293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48" y="2571733"/>
            <a:ext cx="7117951" cy="349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144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Shape 1">
            <a:extLst>
              <a:ext uri="{FF2B5EF4-FFF2-40B4-BE49-F238E27FC236}">
                <a16:creationId xmlns:a16="http://schemas.microsoft.com/office/drawing/2014/main" id="{876AFD24-265B-4C74-ABC0-7E2E68F61972}"/>
              </a:ext>
            </a:extLst>
          </p:cNvPr>
          <p:cNvSpPr txBox="1"/>
          <p:nvPr/>
        </p:nvSpPr>
        <p:spPr>
          <a:xfrm>
            <a:off x="685800" y="624240"/>
            <a:ext cx="10818720" cy="743328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Quels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sont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les services aux </a:t>
            </a:r>
            <a:r>
              <a:rPr lang="en-US" sz="36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a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dhérents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?</a:t>
            </a:r>
          </a:p>
          <a:p>
            <a:pPr>
              <a:lnSpc>
                <a:spcPct val="100000"/>
              </a:lnSpc>
            </a:pPr>
            <a:endParaRPr lang="en-US" sz="800" b="1" strike="noStrike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Un </a:t>
            </a:r>
            <a:r>
              <a:rPr lang="en-US" sz="24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accès</a:t>
            </a: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 à </a:t>
            </a:r>
            <a:r>
              <a:rPr lang="en-US" sz="24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nos</a:t>
            </a: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 formations </a:t>
            </a:r>
            <a:r>
              <a:rPr lang="en-US" sz="24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en</a:t>
            </a: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présentiel</a:t>
            </a: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 et </a:t>
            </a:r>
            <a:r>
              <a:rPr lang="en-US" sz="24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en</a:t>
            </a: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distanciel</a:t>
            </a:r>
            <a:endParaRPr lang="en-US" sz="2400" b="0" strike="noStrike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Image 8">
            <a:extLst>
              <a:ext uri="{FF2B5EF4-FFF2-40B4-BE49-F238E27FC236}">
                <a16:creationId xmlns:a16="http://schemas.microsoft.com/office/drawing/2014/main" id="{67EC35AF-D934-4315-9A18-45329937332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600920" y="5321520"/>
            <a:ext cx="1359000" cy="1536120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7D6700-7A21-4657-BF56-D27FCE9316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12513">
            <a:off x="8325056" y="2161970"/>
            <a:ext cx="3285845" cy="18471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ADD9754-E636-4BF6-A1D6-B055D4EDF13E}"/>
              </a:ext>
            </a:extLst>
          </p:cNvPr>
          <p:cNvSpPr txBox="1"/>
          <p:nvPr/>
        </p:nvSpPr>
        <p:spPr>
          <a:xfrm>
            <a:off x="538043" y="2465611"/>
            <a:ext cx="7187713" cy="4021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b="1" dirty="0">
                <a:latin typeface="Comic Sans MS" panose="030F0702030302020204" pitchFamily="66" charset="0"/>
              </a:rPr>
              <a:t>Des formations naturalistes et pédagogiques (2-3 par an) </a:t>
            </a:r>
            <a:br>
              <a:rPr lang="fr-FR" sz="1600" b="1" dirty="0">
                <a:latin typeface="Comic Sans MS" panose="030F0702030302020204" pitchFamily="66" charset="0"/>
              </a:rPr>
            </a:br>
            <a:r>
              <a:rPr lang="fr-FR" sz="1600" b="1" dirty="0">
                <a:latin typeface="Comic Sans MS" panose="030F0702030302020204" pitchFamily="66" charset="0"/>
              </a:rPr>
              <a:t>à </a:t>
            </a:r>
            <a:r>
              <a:rPr lang="fr-FR" sz="1600" b="1" u="sng" dirty="0">
                <a:latin typeface="Comic Sans MS" panose="030F0702030302020204" pitchFamily="66" charset="0"/>
              </a:rPr>
              <a:t>moitié prix</a:t>
            </a:r>
            <a:r>
              <a:rPr lang="fr-FR" sz="1600" b="1" dirty="0">
                <a:latin typeface="Comic Sans MS" panose="030F0702030302020204" pitchFamily="66" charset="0"/>
              </a:rPr>
              <a:t>, </a:t>
            </a:r>
            <a:r>
              <a:rPr lang="fr-FR" sz="1600" dirty="0">
                <a:latin typeface="Comic Sans MS" panose="030F0702030302020204" pitchFamily="66" charset="0"/>
              </a:rPr>
              <a:t>animées partout en France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b="1" dirty="0">
              <a:latin typeface="Comic Sans MS" panose="030F0702030302020204" pitchFamily="66" charset="0"/>
            </a:endParaRPr>
          </a:p>
          <a:p>
            <a:r>
              <a:rPr lang="fr-FR" sz="1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Programmation 2026 :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latin typeface="Comic Sans MS" panose="030F0702030302020204" pitchFamily="66" charset="0"/>
              </a:rPr>
              <a:t>« </a:t>
            </a:r>
            <a:r>
              <a:rPr lang="fr-FR" sz="1600" b="1" dirty="0">
                <a:latin typeface="Comic Sans MS" panose="030F0702030302020204" pitchFamily="66" charset="0"/>
              </a:rPr>
              <a:t>Débuter en animation nature </a:t>
            </a:r>
            <a:r>
              <a:rPr lang="fr-FR" sz="1600" dirty="0">
                <a:latin typeface="Comic Sans MS" panose="030F0702030302020204" pitchFamily="66" charset="0"/>
              </a:rPr>
              <a:t>» les 30 et 31 mai (49 Maine-et-Loire)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latin typeface="Comic Sans MS" panose="030F0702030302020204" pitchFamily="66" charset="0"/>
              </a:rPr>
              <a:t>« </a:t>
            </a:r>
            <a:r>
              <a:rPr lang="fr-FR" sz="1600" b="1" dirty="0">
                <a:latin typeface="Comic Sans MS" panose="030F0702030302020204" pitchFamily="66" charset="0"/>
              </a:rPr>
              <a:t>Micro CPN – Eveil à la nature, pourquoi commencer dès le plus jeune âge ? » </a:t>
            </a:r>
            <a:r>
              <a:rPr lang="fr-FR" sz="1600" dirty="0">
                <a:latin typeface="Comic Sans MS" panose="030F0702030302020204" pitchFamily="66" charset="0"/>
              </a:rPr>
              <a:t>les 8 et 9 août (76 Seine-Maritime)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latin typeface="Comic Sans MS" panose="030F0702030302020204" pitchFamily="66" charset="0"/>
              </a:rPr>
              <a:t>« </a:t>
            </a:r>
            <a:r>
              <a:rPr lang="fr-FR" sz="1600" b="1" dirty="0">
                <a:latin typeface="Comic Sans MS" panose="030F0702030302020204" pitchFamily="66" charset="0"/>
              </a:rPr>
              <a:t>Oiseaux Migrateurs </a:t>
            </a:r>
            <a:r>
              <a:rPr lang="fr-FR" sz="1600" dirty="0">
                <a:latin typeface="Comic Sans MS" panose="030F0702030302020204" pitchFamily="66" charset="0"/>
              </a:rPr>
              <a:t>» du 27 au 30 août (64 </a:t>
            </a:r>
            <a:r>
              <a:rPr lang="fr-FR" sz="1600" dirty="0" err="1">
                <a:latin typeface="Comic Sans MS" panose="030F0702030302020204" pitchFamily="66" charset="0"/>
              </a:rPr>
              <a:t>Pyérénées-Atlantiques</a:t>
            </a:r>
            <a:r>
              <a:rPr lang="fr-FR" sz="1600" dirty="0">
                <a:latin typeface="Comic Sans MS" panose="030F0702030302020204" pitchFamily="66" charset="0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dirty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b="1" dirty="0">
                <a:latin typeface="Comic Sans MS" panose="030F0702030302020204" pitchFamily="66" charset="0"/>
              </a:rPr>
              <a:t>Des ZOOM thématiques : les rdv de la Fédé sur la toile (gratuits)</a:t>
            </a: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800" b="1" i="1" spc="-1" baseline="30000" dirty="0">
              <a:solidFill>
                <a:srgbClr val="C00000"/>
              </a:solidFill>
              <a:latin typeface="Century Gothic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en-US" sz="2800" b="1" i="1" spc="-1" baseline="30000" dirty="0">
                <a:solidFill>
                  <a:srgbClr val="C00000"/>
                </a:solidFill>
                <a:latin typeface="Century Gothic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www.fcpn.org</a:t>
            </a:r>
            <a:r>
              <a:rPr lang="en-US" sz="2800" b="1" i="1" spc="-1" baseline="30000" dirty="0">
                <a:solidFill>
                  <a:srgbClr val="C00000"/>
                </a:solidFill>
                <a:latin typeface="Century Gothic"/>
              </a:rPr>
              <a:t> </a:t>
            </a:r>
            <a:r>
              <a:rPr lang="en-US" sz="2800" b="1" i="1" spc="-1" baseline="30000" dirty="0" err="1">
                <a:solidFill>
                  <a:srgbClr val="000000"/>
                </a:solidFill>
                <a:latin typeface="Century Gothic"/>
              </a:rPr>
              <a:t>rubrique</a:t>
            </a:r>
            <a:r>
              <a:rPr lang="en-US" sz="2800" b="1" i="1" spc="-1" baseline="30000" dirty="0">
                <a:solidFill>
                  <a:srgbClr val="000000"/>
                </a:solidFill>
                <a:latin typeface="Century Gothic"/>
              </a:rPr>
              <a:t> “</a:t>
            </a:r>
            <a:r>
              <a:rPr lang="en-US" sz="2800" b="1" i="1" spc="-1" baseline="30000" dirty="0" err="1">
                <a:solidFill>
                  <a:srgbClr val="000000"/>
                </a:solidFill>
                <a:latin typeface="Century Gothic"/>
              </a:rPr>
              <a:t>Evènements</a:t>
            </a:r>
            <a:r>
              <a:rPr lang="en-US" sz="2800" b="1" i="1" spc="-1" baseline="30000" dirty="0">
                <a:solidFill>
                  <a:srgbClr val="000000"/>
                </a:solidFill>
                <a:latin typeface="Century Gothic"/>
              </a:rPr>
              <a:t>” –&gt; Formations</a:t>
            </a:r>
            <a:endParaRPr lang="fr-FR" dirty="0">
              <a:latin typeface="Comic Sans MS" panose="030F0702030302020204" pitchFamily="66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1BB9DC-CC08-45E6-A6F9-A078B64FA7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034" y="4199127"/>
            <a:ext cx="3483333" cy="1475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5508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>
            <a:extLst>
              <a:ext uri="{FF2B5EF4-FFF2-40B4-BE49-F238E27FC236}">
                <a16:creationId xmlns:a16="http://schemas.microsoft.com/office/drawing/2014/main" id="{AC6891B7-BA59-47CC-974B-F51AA110C951}"/>
              </a:ext>
            </a:extLst>
          </p:cNvPr>
          <p:cNvSpPr txBox="1"/>
          <p:nvPr/>
        </p:nvSpPr>
        <p:spPr>
          <a:xfrm>
            <a:off x="687480" y="663234"/>
            <a:ext cx="8911440" cy="887796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Quels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sont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les services aux adherents ?</a:t>
            </a:r>
          </a:p>
          <a:p>
            <a:pPr>
              <a:lnSpc>
                <a:spcPct val="100000"/>
              </a:lnSpc>
            </a:pPr>
            <a:endParaRPr lang="en-US" sz="800" b="1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Un </a:t>
            </a:r>
            <a:r>
              <a:rPr lang="en-US" sz="24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accès</a:t>
            </a:r>
            <a:r>
              <a:rPr lang="en-US" sz="24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à </a:t>
            </a:r>
            <a:r>
              <a:rPr lang="en-US" sz="24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nos</a:t>
            </a:r>
            <a:r>
              <a:rPr lang="en-US" sz="24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événements</a:t>
            </a:r>
            <a:r>
              <a:rPr lang="en-US" sz="24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CPN</a:t>
            </a:r>
            <a:endParaRPr lang="en-US" sz="2400" b="0" strike="noStrike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Shape 2">
            <a:extLst>
              <a:ext uri="{FF2B5EF4-FFF2-40B4-BE49-F238E27FC236}">
                <a16:creationId xmlns:a16="http://schemas.microsoft.com/office/drawing/2014/main" id="{11F96388-D3E7-48DE-8871-3028B42C3443}"/>
              </a:ext>
            </a:extLst>
          </p:cNvPr>
          <p:cNvSpPr txBox="1"/>
          <p:nvPr/>
        </p:nvSpPr>
        <p:spPr>
          <a:xfrm>
            <a:off x="417313" y="2213454"/>
            <a:ext cx="8915040" cy="4452606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noAutofit/>
          </a:bodyPr>
          <a:lstStyle/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400" b="1" i="1" spc="-1" baseline="30000" dirty="0">
              <a:solidFill>
                <a:srgbClr val="000000"/>
              </a:solidFill>
              <a:latin typeface="Century Gothic"/>
            </a:endParaRP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Ø"/>
            </a:pPr>
            <a:r>
              <a:rPr lang="en-US" sz="2400" b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Des concours jeunesse</a:t>
            </a: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   (</a:t>
            </a:r>
            <a:r>
              <a:rPr lang="en-US" sz="2400" b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poésie</a:t>
            </a: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, d</a:t>
            </a:r>
            <a:r>
              <a:rPr lang="en-US" sz="2400" b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essins, </a:t>
            </a: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photos)</a:t>
            </a: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400" b="1" strike="noStrike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Ø"/>
            </a:pP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Des </a:t>
            </a:r>
            <a:r>
              <a:rPr lang="en-US" sz="2400" b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campagnes</a:t>
            </a: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d’éducation</a:t>
            </a: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à la nature</a:t>
            </a: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endParaRPr lang="en-US" sz="2400" b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endParaRPr lang="en-US" sz="2400" b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endParaRPr lang="en-US" sz="2400" b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endParaRPr lang="en-US" sz="2400" b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457560" lvl="1">
              <a:spcBef>
                <a:spcPts val="1001"/>
              </a:spcBef>
              <a:buClr>
                <a:srgbClr val="A53010"/>
              </a:buClr>
            </a:pPr>
            <a:endParaRPr lang="en-US" sz="2000" i="1" spc="-1" baseline="30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marL="457560" lvl="1" algn="ctr">
              <a:spcBef>
                <a:spcPts val="1001"/>
              </a:spcBef>
              <a:buClr>
                <a:srgbClr val="A53010"/>
              </a:buClr>
            </a:pPr>
            <a:r>
              <a:rPr lang="en-US" sz="2000" i="1" spc="-1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 </a:t>
            </a:r>
            <a:r>
              <a:rPr lang="en-US" sz="2000" i="1" spc="-1" baseline="30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prochaine</a:t>
            </a:r>
            <a:r>
              <a:rPr lang="en-US" sz="2000" i="1" spc="-1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i="1" spc="-1" baseline="30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campagne</a:t>
            </a:r>
            <a:r>
              <a:rPr lang="en-US" sz="2000" i="1" spc="-1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i="1" spc="-1" baseline="30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débutera</a:t>
            </a:r>
            <a:r>
              <a:rPr lang="en-US" sz="2000" i="1" spc="-1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i="1" spc="-1" baseline="30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</a:t>
            </a:r>
            <a:r>
              <a:rPr lang="en-US" sz="2000" i="1" spc="-1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2027</a:t>
            </a:r>
          </a:p>
          <a:p>
            <a:pPr marL="457560" lvl="1" algn="ctr">
              <a:spcBef>
                <a:spcPts val="1001"/>
              </a:spcBef>
              <a:buClr>
                <a:srgbClr val="A53010"/>
              </a:buClr>
            </a:pPr>
            <a:r>
              <a:rPr lang="en-US" sz="2000" i="1" spc="-1" baseline="30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Soyez</a:t>
            </a:r>
            <a:r>
              <a:rPr lang="en-US" sz="2000" i="1" spc="-1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des </a:t>
            </a:r>
            <a:r>
              <a:rPr lang="en-US" sz="2000" i="1" spc="-1" baseline="30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nôtres</a:t>
            </a:r>
            <a:r>
              <a:rPr lang="en-US" sz="2000" i="1" spc="-1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pour </a:t>
            </a:r>
            <a:r>
              <a:rPr lang="en-US" sz="2000" i="1" spc="-1" baseline="30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cet</a:t>
            </a:r>
            <a:r>
              <a:rPr lang="en-US" sz="2000" i="1" spc="-1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i="1" spc="-1" baseline="30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événement</a:t>
            </a:r>
            <a:r>
              <a:rPr lang="en-US" sz="2000" i="1" spc="-1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!</a:t>
            </a:r>
          </a:p>
          <a:p>
            <a:pPr marL="343260" indent="-342900" algn="ctr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endParaRPr lang="en-US" sz="2000" i="1" spc="-1" baseline="30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400" b="1" i="1" strike="noStrike" spc="-1" baseline="30000" dirty="0">
              <a:solidFill>
                <a:srgbClr val="000000"/>
              </a:solidFill>
              <a:latin typeface="Century Gothic"/>
            </a:endParaRP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400" b="1" i="1" spc="-1" baseline="30000" dirty="0">
              <a:solidFill>
                <a:srgbClr val="000000"/>
              </a:solidFill>
              <a:latin typeface="Century Gothic"/>
            </a:endParaRP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400" b="1" i="1" strike="noStrike" spc="-1" baseline="30000" dirty="0">
              <a:solidFill>
                <a:srgbClr val="000000"/>
              </a:solidFill>
              <a:latin typeface="Century Gothic"/>
            </a:endParaRP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400" b="1" i="1" strike="noStrike" spc="-1" baseline="30000" dirty="0">
              <a:solidFill>
                <a:srgbClr val="000000"/>
              </a:solidFill>
              <a:latin typeface="Century Gothic"/>
            </a:endParaRP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800" b="0" strike="noStrike" spc="-1" dirty="0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4" name="Image 8">
            <a:extLst>
              <a:ext uri="{FF2B5EF4-FFF2-40B4-BE49-F238E27FC236}">
                <a16:creationId xmlns:a16="http://schemas.microsoft.com/office/drawing/2014/main" id="{401C904E-EEA4-4083-B96D-A9D5213EC09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600920" y="5321520"/>
            <a:ext cx="1359000" cy="1536120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40BA84C-76AA-4CA8-8DBE-C1E0873D1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976" y="2048798"/>
            <a:ext cx="3657129" cy="306576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DD5AF5-125B-4AE2-AFA8-DD1CFC92A1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485" y="3590345"/>
            <a:ext cx="3658663" cy="30670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F5AB610-A3B7-46B6-B345-FDC72783DEC9}"/>
              </a:ext>
            </a:extLst>
          </p:cNvPr>
          <p:cNvSpPr txBox="1"/>
          <p:nvPr/>
        </p:nvSpPr>
        <p:spPr>
          <a:xfrm rot="681006">
            <a:off x="10299008" y="2944489"/>
            <a:ext cx="12096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 dirty="0" err="1">
                <a:latin typeface="Trebuchet MS" panose="020B0603020202020204" pitchFamily="34" charset="0"/>
              </a:rPr>
              <a:t>Jusqu’au</a:t>
            </a:r>
            <a:r>
              <a:rPr lang="en-US" sz="1800" b="1" strike="noStrike" spc="-1" dirty="0">
                <a:latin typeface="Trebuchet MS" panose="020B0603020202020204" pitchFamily="34" charset="0"/>
              </a:rPr>
              <a:t> 30.09.26</a:t>
            </a:r>
            <a:endParaRPr lang="en-US" sz="1200" b="0" strike="noStrike" spc="-1" dirty="0">
              <a:latin typeface="Trebuchet MS" panose="020B0603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CBF5D3D-24EA-421C-BA6A-87B469BC15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8992" y="4067141"/>
            <a:ext cx="2853417" cy="16050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69110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>
            <a:extLst>
              <a:ext uri="{FF2B5EF4-FFF2-40B4-BE49-F238E27FC236}">
                <a16:creationId xmlns:a16="http://schemas.microsoft.com/office/drawing/2014/main" id="{EF05C9F8-342E-47E9-ABE9-C8B97317842D}"/>
              </a:ext>
            </a:extLst>
          </p:cNvPr>
          <p:cNvSpPr txBox="1"/>
          <p:nvPr/>
        </p:nvSpPr>
        <p:spPr>
          <a:xfrm>
            <a:off x="687480" y="624240"/>
            <a:ext cx="10817040" cy="887796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Quels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sont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les services aux adherents ?</a:t>
            </a:r>
          </a:p>
          <a:p>
            <a:pPr>
              <a:lnSpc>
                <a:spcPct val="100000"/>
              </a:lnSpc>
            </a:pPr>
            <a:endParaRPr lang="en-US" sz="800" b="1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Un </a:t>
            </a:r>
            <a:r>
              <a:rPr lang="en-US" sz="24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accès</a:t>
            </a:r>
            <a:r>
              <a:rPr lang="en-US" sz="24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à </a:t>
            </a:r>
            <a:r>
              <a:rPr lang="en-US" sz="24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nos</a:t>
            </a:r>
            <a:r>
              <a:rPr lang="en-US" sz="24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événements</a:t>
            </a:r>
            <a:r>
              <a:rPr lang="en-US" sz="24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CPN</a:t>
            </a:r>
            <a:endParaRPr lang="en-US" sz="2400" b="0" strike="noStrike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Shape 2">
            <a:extLst>
              <a:ext uri="{FF2B5EF4-FFF2-40B4-BE49-F238E27FC236}">
                <a16:creationId xmlns:a16="http://schemas.microsoft.com/office/drawing/2014/main" id="{21E73EEA-26E2-4379-8D74-DEC6043ECD48}"/>
              </a:ext>
            </a:extLst>
          </p:cNvPr>
          <p:cNvSpPr txBox="1"/>
          <p:nvPr/>
        </p:nvSpPr>
        <p:spPr>
          <a:xfrm>
            <a:off x="770205" y="2207340"/>
            <a:ext cx="8915040" cy="4452606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noAutofit/>
          </a:bodyPr>
          <a:lstStyle/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400" b="1" i="1" spc="-1" baseline="30000" dirty="0">
              <a:solidFill>
                <a:srgbClr val="000000"/>
              </a:solidFill>
              <a:latin typeface="Century Gothic"/>
            </a:endParaRP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Ø"/>
            </a:pP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Des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évènements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à distance :   </a:t>
            </a:r>
          </a:p>
          <a:p>
            <a:pPr marL="457560" lvl="1">
              <a:spcBef>
                <a:spcPts val="1001"/>
              </a:spcBef>
              <a:buClr>
                <a:srgbClr val="A53010"/>
              </a:buClr>
            </a:pP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“Les CPN </a:t>
            </a:r>
            <a:r>
              <a:rPr lang="en-US" sz="2400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fêtent</a:t>
            </a: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la nature”</a:t>
            </a:r>
          </a:p>
          <a:p>
            <a:pPr marL="457560" lvl="1">
              <a:spcBef>
                <a:spcPts val="1001"/>
              </a:spcBef>
              <a:buClr>
                <a:srgbClr val="A53010"/>
              </a:buClr>
            </a:pP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“Les CPN </a:t>
            </a:r>
            <a:r>
              <a:rPr lang="en-US" sz="2400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fêtent</a:t>
            </a: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l’automne</a:t>
            </a: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”</a:t>
            </a: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400" i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Ø"/>
            </a:pP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Des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opérations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ponctuelles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réservées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aux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adhérents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: </a:t>
            </a:r>
          </a:p>
          <a:p>
            <a:pPr marL="360">
              <a:spcBef>
                <a:spcPts val="1001"/>
              </a:spcBef>
              <a:buClr>
                <a:srgbClr val="A53010"/>
              </a:buClr>
            </a:pP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	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En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2026 “Les CPN volent au secours des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hirondelles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”</a:t>
            </a:r>
          </a:p>
          <a:p>
            <a:pPr marL="457560" lvl="1">
              <a:spcBef>
                <a:spcPts val="1001"/>
              </a:spcBef>
              <a:buClr>
                <a:srgbClr val="A53010"/>
              </a:buClr>
            </a:pPr>
            <a:r>
              <a:rPr kumimoji="0" lang="en-US" sz="2400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Un </a:t>
            </a:r>
            <a:r>
              <a:rPr kumimoji="0" lang="en-US" sz="2400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programme</a:t>
            </a:r>
            <a:r>
              <a:rPr kumimoji="0" lang="en-US" sz="2400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de  </a:t>
            </a:r>
            <a:r>
              <a:rPr kumimoji="0" lang="en-US" sz="2400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préservation</a:t>
            </a:r>
            <a:r>
              <a:rPr kumimoji="0" lang="en-US" sz="2400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des </a:t>
            </a:r>
            <a:r>
              <a:rPr kumimoji="0" lang="en-US" sz="2400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hirondelles</a:t>
            </a:r>
            <a:r>
              <a:rPr kumimoji="0" lang="en-US" sz="2400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en-US" sz="2400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rustiques</a:t>
            </a:r>
            <a:endParaRPr kumimoji="0" lang="en-US" sz="2400" i="1" u="none" strike="noStrike" kern="1200" cap="none" spc="-1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</a:endParaRPr>
          </a:p>
          <a:p>
            <a:pPr marL="457560" lvl="1" defTabSz="914400">
              <a:spcBef>
                <a:spcPts val="1001"/>
              </a:spcBef>
              <a:buClr>
                <a:srgbClr val="A53010"/>
              </a:buClr>
              <a:defRPr/>
            </a:pPr>
            <a:r>
              <a:rPr kumimoji="0" lang="en-US" sz="2400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et de </a:t>
            </a:r>
            <a:r>
              <a:rPr kumimoji="0" lang="en-US" sz="2400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fenêtre</a:t>
            </a:r>
            <a:r>
              <a:rPr kumimoji="0" lang="en-US" sz="2400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sur </a:t>
            </a:r>
            <a:r>
              <a:rPr kumimoji="0" lang="en-US" sz="2400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tous</a:t>
            </a:r>
            <a:r>
              <a:rPr kumimoji="0" lang="en-US" sz="2400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en-US" sz="2400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nos</a:t>
            </a:r>
            <a:r>
              <a:rPr kumimoji="0" lang="en-US" sz="2400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en-US" sz="2400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territoires</a:t>
            </a:r>
            <a:r>
              <a:rPr kumimoji="0" lang="en-US" sz="2400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en-US" sz="2400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d’implantation</a:t>
            </a:r>
            <a:endParaRPr kumimoji="0" lang="en-US" sz="2400" i="1" u="none" strike="noStrike" kern="1200" cap="none" spc="-1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</a:endParaRPr>
          </a:p>
          <a:p>
            <a:pPr marL="360" marR="0" lvl="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tabLst/>
              <a:defRPr/>
            </a:pPr>
            <a:endParaRPr kumimoji="0" lang="en-US" sz="2400" b="1" i="1" u="none" strike="noStrike" kern="1200" cap="none" spc="-1" normalizeH="0" baseline="3000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60" marR="0" lvl="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tabLst/>
              <a:defRPr/>
            </a:pPr>
            <a:r>
              <a:rPr kumimoji="0" lang="en-US" sz="2400" b="1" i="1" u="none" strike="noStrike" kern="1200" cap="none" spc="-1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www.fcpn.org</a:t>
            </a:r>
            <a:r>
              <a:rPr kumimoji="0" lang="en-US" sz="2400" b="1" i="1" u="none" strike="noStrike" kern="1200" cap="none" spc="-1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r</a:t>
            </a:r>
            <a:r>
              <a:rPr kumimoji="0" lang="en-US" sz="2400" b="1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ubrique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kumimoji="0" lang="en-US" sz="2400" b="1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“</a:t>
            </a:r>
            <a:r>
              <a:rPr kumimoji="0" lang="en-US" sz="2400" b="1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Évènement</a:t>
            </a:r>
            <a:r>
              <a:rPr kumimoji="0" lang="en-US" sz="2400" b="1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nature” </a:t>
            </a: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800" b="0" strike="noStrike" spc="-1" dirty="0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4" name="Image 8">
            <a:extLst>
              <a:ext uri="{FF2B5EF4-FFF2-40B4-BE49-F238E27FC236}">
                <a16:creationId xmlns:a16="http://schemas.microsoft.com/office/drawing/2014/main" id="{A2E6A9FB-2F2B-451A-B71E-7FD0DEECBBD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0600920" y="5321520"/>
            <a:ext cx="1359000" cy="153612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C94922B-458D-37B4-A420-C1005BB4E3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5225" y="2341266"/>
            <a:ext cx="4184754" cy="4184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5855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Shape 2">
            <a:extLst>
              <a:ext uri="{FF2B5EF4-FFF2-40B4-BE49-F238E27FC236}">
                <a16:creationId xmlns:a16="http://schemas.microsoft.com/office/drawing/2014/main" id="{9FDDB75A-2477-4378-8694-6923DED10C5A}"/>
              </a:ext>
            </a:extLst>
          </p:cNvPr>
          <p:cNvSpPr txBox="1"/>
          <p:nvPr/>
        </p:nvSpPr>
        <p:spPr>
          <a:xfrm>
            <a:off x="752337" y="1796902"/>
            <a:ext cx="9848581" cy="4124221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400" b="1" i="1" spc="-1" baseline="30000" dirty="0">
              <a:solidFill>
                <a:srgbClr val="000000"/>
              </a:solidFill>
              <a:latin typeface="Century Gothic"/>
            </a:endParaRP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400" b="1" i="1" spc="-1" baseline="30000" dirty="0">
              <a:solidFill>
                <a:srgbClr val="000000"/>
              </a:solidFill>
              <a:latin typeface="Century Gothic"/>
            </a:endParaRP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Ø"/>
            </a:pP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Une diffusion </a:t>
            </a:r>
            <a:r>
              <a:rPr lang="en-US" sz="2400" b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d’informations</a:t>
            </a: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régulière</a:t>
            </a: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:  </a:t>
            </a: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endParaRPr lang="en-US" sz="1200" b="1" i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Newsletters </a:t>
            </a:r>
            <a:r>
              <a:rPr lang="en-US" sz="2400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mensuelles</a:t>
            </a:r>
            <a:endParaRPr lang="en-US" sz="2400" i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Site internet</a:t>
            </a: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Journal des </a:t>
            </a:r>
            <a:r>
              <a:rPr lang="en-US" sz="2400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adhérents</a:t>
            </a: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(3 </a:t>
            </a:r>
            <a:r>
              <a:rPr lang="en-US" sz="2400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fois</a:t>
            </a: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/an) </a:t>
            </a: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Réseaux</a:t>
            </a: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sociaux</a:t>
            </a:r>
            <a:r>
              <a:rPr lang="en-US" sz="2400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de la </a:t>
            </a:r>
            <a:r>
              <a:rPr lang="en-US" sz="2400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Fédé</a:t>
            </a:r>
            <a:endParaRPr lang="en-US" sz="2400" i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400" b="1" i="1" strike="noStrike" spc="-1" baseline="30000" dirty="0">
              <a:solidFill>
                <a:srgbClr val="000000"/>
              </a:solidFill>
              <a:latin typeface="Century Gothic"/>
            </a:endParaRP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400" b="1" i="1" strike="noStrike" spc="-1" baseline="30000" dirty="0">
              <a:solidFill>
                <a:srgbClr val="000000"/>
              </a:solidFill>
              <a:latin typeface="Century Gothic"/>
            </a:endParaRP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400" b="1" i="1" strike="noStrike" spc="-1" baseline="30000" dirty="0">
              <a:solidFill>
                <a:srgbClr val="000000"/>
              </a:solidFill>
              <a:latin typeface="Century Gothic"/>
            </a:endParaRP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Ø"/>
            </a:pPr>
            <a:r>
              <a:rPr lang="en-US" sz="2400" b="1" spc="-1" baseline="30000" dirty="0">
                <a:solidFill>
                  <a:srgbClr val="000000"/>
                </a:solidFill>
                <a:latin typeface="Century Gothic"/>
              </a:rPr>
              <a:t>30 </a:t>
            </a:r>
            <a:r>
              <a:rPr lang="en-US" sz="2400" b="1" spc="-1" baseline="30000" dirty="0" err="1">
                <a:solidFill>
                  <a:srgbClr val="000000"/>
                </a:solidFill>
                <a:latin typeface="Century Gothic"/>
              </a:rPr>
              <a:t>Relais</a:t>
            </a:r>
            <a:r>
              <a:rPr lang="en-US" sz="2400" b="1" spc="-1" baseline="30000" dirty="0">
                <a:solidFill>
                  <a:srgbClr val="000000"/>
                </a:solidFill>
                <a:latin typeface="Century Gothic"/>
              </a:rPr>
              <a:t> CPN </a:t>
            </a:r>
            <a:r>
              <a:rPr lang="en-US" sz="2400" b="1" spc="-1" baseline="30000" dirty="0" err="1">
                <a:solidFill>
                  <a:srgbClr val="000000"/>
                </a:solidFill>
                <a:latin typeface="Century Gothic"/>
              </a:rPr>
              <a:t>Locaux</a:t>
            </a:r>
            <a:r>
              <a:rPr lang="en-US" sz="2400" b="1" spc="-1" baseline="30000" dirty="0">
                <a:solidFill>
                  <a:srgbClr val="000000"/>
                </a:solidFill>
                <a:latin typeface="Century Gothic"/>
              </a:rPr>
              <a:t> qui </a:t>
            </a:r>
            <a:r>
              <a:rPr lang="en-US" sz="2400" b="1" spc="-1" baseline="30000" dirty="0" err="1">
                <a:solidFill>
                  <a:srgbClr val="000000"/>
                </a:solidFill>
                <a:latin typeface="Century Gothic"/>
              </a:rPr>
              <a:t>diffusent</a:t>
            </a:r>
            <a:r>
              <a:rPr lang="en-US" sz="2400" b="1" spc="-1" baseline="30000" dirty="0">
                <a:solidFill>
                  <a:srgbClr val="000000"/>
                </a:solidFill>
                <a:latin typeface="Century Gothic"/>
              </a:rPr>
              <a:t> les </a:t>
            </a:r>
            <a:r>
              <a:rPr lang="en-US" sz="2400" b="1" spc="-1" baseline="30000" dirty="0" err="1">
                <a:solidFill>
                  <a:srgbClr val="000000"/>
                </a:solidFill>
                <a:latin typeface="Century Gothic"/>
              </a:rPr>
              <a:t>infos</a:t>
            </a:r>
            <a:r>
              <a:rPr lang="en-US" sz="2400" b="1" spc="-1" baseline="30000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en-US" sz="2400" b="1" spc="-1" baseline="30000" dirty="0" err="1">
                <a:solidFill>
                  <a:srgbClr val="000000"/>
                </a:solidFill>
                <a:latin typeface="Century Gothic"/>
              </a:rPr>
              <a:t>fédérales</a:t>
            </a:r>
            <a:r>
              <a:rPr lang="en-US" sz="2400" b="1" spc="-1" baseline="30000" dirty="0">
                <a:solidFill>
                  <a:srgbClr val="000000"/>
                </a:solidFill>
                <a:latin typeface="Century Gothic"/>
              </a:rPr>
              <a:t> et font </a:t>
            </a:r>
            <a:r>
              <a:rPr lang="en-US" sz="2400" b="1" spc="-1" baseline="30000" dirty="0" err="1">
                <a:solidFill>
                  <a:srgbClr val="000000"/>
                </a:solidFill>
                <a:latin typeface="Century Gothic"/>
              </a:rPr>
              <a:t>remonter</a:t>
            </a:r>
            <a:r>
              <a:rPr lang="en-US" sz="2400" b="1" spc="-1" baseline="30000" dirty="0">
                <a:solidFill>
                  <a:srgbClr val="000000"/>
                </a:solidFill>
                <a:latin typeface="Century Gothic"/>
              </a:rPr>
              <a:t> les </a:t>
            </a:r>
            <a:r>
              <a:rPr lang="en-US" sz="2400" b="1" spc="-1" baseline="30000" dirty="0" err="1">
                <a:solidFill>
                  <a:srgbClr val="000000"/>
                </a:solidFill>
                <a:latin typeface="Century Gothic"/>
              </a:rPr>
              <a:t>infos</a:t>
            </a:r>
            <a:r>
              <a:rPr lang="en-US" sz="2400" b="1" spc="-1" baseline="30000" dirty="0">
                <a:solidFill>
                  <a:srgbClr val="000000"/>
                </a:solidFill>
                <a:latin typeface="Century Gothic"/>
              </a:rPr>
              <a:t> locales </a:t>
            </a:r>
            <a:endParaRPr lang="en-US" sz="2400" b="1" strike="noStrike" spc="-1" baseline="30000" dirty="0">
              <a:solidFill>
                <a:srgbClr val="000000"/>
              </a:solidFill>
              <a:latin typeface="Century Gothic"/>
            </a:endParaRP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en-US" sz="2400" b="1" i="1" strike="noStrike" spc="-1" baseline="30000" dirty="0">
                <a:solidFill>
                  <a:srgbClr val="000000"/>
                </a:solidFill>
                <a:latin typeface="Century Gothic"/>
              </a:rPr>
              <a:t> </a:t>
            </a: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en-US" sz="2800" b="0" strike="noStrike" spc="-1" dirty="0">
                <a:solidFill>
                  <a:srgbClr val="404040"/>
                </a:solidFill>
                <a:latin typeface="Century Gothic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20B6D9B-FD4A-437E-8226-A36200256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1028">
            <a:off x="9677222" y="1325738"/>
            <a:ext cx="2113571" cy="29860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Shape 1">
            <a:extLst>
              <a:ext uri="{FF2B5EF4-FFF2-40B4-BE49-F238E27FC236}">
                <a16:creationId xmlns:a16="http://schemas.microsoft.com/office/drawing/2014/main" id="{EF18ACD2-3957-4754-9EC1-1E79C0441EA7}"/>
              </a:ext>
            </a:extLst>
          </p:cNvPr>
          <p:cNvSpPr txBox="1"/>
          <p:nvPr/>
        </p:nvSpPr>
        <p:spPr>
          <a:xfrm>
            <a:off x="680161" y="637013"/>
            <a:ext cx="9597314" cy="743328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Quels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sont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36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les </a:t>
            </a:r>
            <a:r>
              <a:rPr lang="en-US" sz="36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autres</a:t>
            </a:r>
            <a:r>
              <a:rPr lang="en-US" sz="36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 services 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de la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Fédé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?</a:t>
            </a:r>
          </a:p>
          <a:p>
            <a:pPr>
              <a:lnSpc>
                <a:spcPct val="100000"/>
              </a:lnSpc>
            </a:pPr>
            <a:endParaRPr lang="en-US" sz="800" b="1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Les </a:t>
            </a:r>
            <a:r>
              <a:rPr lang="en-US" sz="24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informations</a:t>
            </a: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 du </a:t>
            </a:r>
            <a:r>
              <a:rPr lang="en-US" sz="24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réseaux</a:t>
            </a:r>
            <a:endParaRPr lang="en-US" sz="2400" b="0" strike="noStrike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Image 8">
            <a:extLst>
              <a:ext uri="{FF2B5EF4-FFF2-40B4-BE49-F238E27FC236}">
                <a16:creationId xmlns:a16="http://schemas.microsoft.com/office/drawing/2014/main" id="{E97A80EA-280D-4053-B8D3-4CE0D22B8CF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0600920" y="5321520"/>
            <a:ext cx="1359000" cy="1536120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6A83840-F95D-4B1F-8302-41815463D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8855" y="4727390"/>
            <a:ext cx="542591" cy="56697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C610529-5749-40DC-B33B-EDBA2B52B8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9606" y="4703739"/>
            <a:ext cx="676715" cy="67061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7BD8B8C-E1A6-4571-964D-6923435992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1436" y="4697205"/>
            <a:ext cx="658425" cy="6584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019B43E-7548-45F7-B1FE-8AD64758C1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2557" y="4727390"/>
            <a:ext cx="762066" cy="66452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9D133F-BCF8-4B32-94CB-F607B197DD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33543">
            <a:off x="8045808" y="1993640"/>
            <a:ext cx="2153397" cy="3044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000C60-32CE-4AD7-9672-4353F5F864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5994">
            <a:off x="5560043" y="1867736"/>
            <a:ext cx="2475342" cy="34847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6090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F74F120C-7BEC-4470-89F3-B60CB7FD4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27" y="2049921"/>
            <a:ext cx="9763125" cy="14695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E55449-B098-4D7F-98E2-9F62F167C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9433">
            <a:off x="9048232" y="2855604"/>
            <a:ext cx="1906488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Shape 1">
            <a:extLst>
              <a:ext uri="{FF2B5EF4-FFF2-40B4-BE49-F238E27FC236}">
                <a16:creationId xmlns:a16="http://schemas.microsoft.com/office/drawing/2014/main" id="{F707C28C-C077-45D2-A336-EF297E21DE4B}"/>
              </a:ext>
            </a:extLst>
          </p:cNvPr>
          <p:cNvSpPr txBox="1"/>
          <p:nvPr/>
        </p:nvSpPr>
        <p:spPr>
          <a:xfrm>
            <a:off x="697605" y="652312"/>
            <a:ext cx="9484620" cy="887796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Quels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sont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les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autres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services de la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fédé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?</a:t>
            </a:r>
          </a:p>
          <a:p>
            <a:pPr>
              <a:lnSpc>
                <a:spcPct val="100000"/>
              </a:lnSpc>
            </a:pPr>
            <a:endParaRPr lang="en-US" sz="800" b="1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Une boutique nature et </a:t>
            </a:r>
            <a:r>
              <a:rPr lang="en-US" sz="24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solidaire</a:t>
            </a:r>
            <a:r>
              <a:rPr lang="en-US" sz="24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en</a:t>
            </a:r>
            <a:r>
              <a:rPr lang="en-US" sz="24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ligne</a:t>
            </a:r>
            <a:r>
              <a:rPr lang="en-US" sz="24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et un catalogue papier</a:t>
            </a:r>
          </a:p>
          <a:p>
            <a:pPr>
              <a:lnSpc>
                <a:spcPct val="100000"/>
              </a:lnSpc>
            </a:pPr>
            <a:endParaRPr lang="en-US" sz="3600" b="1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>
              <a:lnSpc>
                <a:spcPct val="100000"/>
              </a:lnSpc>
            </a:pPr>
            <a:endParaRPr lang="en-US" sz="1050" b="1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Shape 2">
            <a:extLst>
              <a:ext uri="{FF2B5EF4-FFF2-40B4-BE49-F238E27FC236}">
                <a16:creationId xmlns:a16="http://schemas.microsoft.com/office/drawing/2014/main" id="{AF65FB2C-DE0A-44B6-A91E-47B83DB71A2A}"/>
              </a:ext>
            </a:extLst>
          </p:cNvPr>
          <p:cNvSpPr txBox="1"/>
          <p:nvPr/>
        </p:nvSpPr>
        <p:spPr>
          <a:xfrm>
            <a:off x="547027" y="3648074"/>
            <a:ext cx="10850295" cy="3603321"/>
          </a:xfrm>
          <a:prstGeom prst="rect">
            <a:avLst/>
          </a:prstGeom>
          <a:noFill/>
          <a:ln>
            <a:noFill/>
          </a:ln>
          <a:effectLst/>
        </p:spPr>
        <p:txBody>
          <a:bodyPr lIns="91440" tIns="45720" rIns="91440" bIns="45720" anchor="t">
            <a:noAutofit/>
          </a:bodyPr>
          <a:lstStyle/>
          <a:p>
            <a:pPr marL="360" algn="ctr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en-US" sz="2400" b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Vous</a:t>
            </a: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y </a:t>
            </a:r>
            <a:r>
              <a:rPr lang="en-US" sz="2400" b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trouverez</a:t>
            </a: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: </a:t>
            </a: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Ø"/>
            </a:pPr>
            <a:r>
              <a:rPr lang="fr-FR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Plus de 130 ressources CPN  </a:t>
            </a: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Ø"/>
            </a:pPr>
            <a:r>
              <a:rPr lang="fr-FR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Une sélection d’ouvrages nature complémentaires</a:t>
            </a: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Ø"/>
            </a:pPr>
            <a:r>
              <a:rPr lang="fr-FR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Du matériel de terrain sélectionné pour les observations et l’animation</a:t>
            </a: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fr-FR" sz="2400" b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Arial" panose="020B0604020202020204" pitchFamily="34" charset="0"/>
              <a:buChar char="•"/>
            </a:pPr>
            <a:endParaRPr lang="fr-FR" sz="2400" b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60" algn="ctr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fr-FR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À savoir :</a:t>
            </a:r>
            <a:r>
              <a:rPr lang="fr-FR" sz="2400" b="1" spc="-1" baseline="30000" dirty="0">
                <a:solidFill>
                  <a:srgbClr val="C00000"/>
                </a:solidFill>
                <a:latin typeface="Comic Sans MS" panose="030F0702030302020204" pitchFamily="66" charset="0"/>
              </a:rPr>
              <a:t>100% des ventes </a:t>
            </a:r>
            <a:r>
              <a:rPr lang="fr-FR" sz="2400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sont affectées au financement de nos projets pédagogiques !</a:t>
            </a:r>
          </a:p>
          <a:p>
            <a:pPr marL="360" algn="ctr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400" b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400" b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400" b="1" i="1" spc="-1" baseline="30000" dirty="0">
              <a:solidFill>
                <a:srgbClr val="000000"/>
              </a:solidFill>
              <a:latin typeface="Century Gothic"/>
            </a:endParaRP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400" b="1" i="1" spc="-1" baseline="30000" dirty="0">
              <a:solidFill>
                <a:srgbClr val="000000"/>
              </a:solidFill>
              <a:latin typeface="Century Gothic"/>
            </a:endParaRP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400" b="1" i="1" spc="-1" baseline="30000" dirty="0">
              <a:solidFill>
                <a:srgbClr val="000000"/>
              </a:solidFill>
              <a:latin typeface="Century Gothic"/>
            </a:endParaRP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400" b="1" i="1" spc="-1" baseline="30000" dirty="0">
              <a:solidFill>
                <a:srgbClr val="000000"/>
              </a:solidFill>
              <a:latin typeface="Century Gothic"/>
            </a:endParaRP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400" b="1" i="1" strike="noStrike" spc="-1" baseline="30000" dirty="0">
              <a:solidFill>
                <a:srgbClr val="000000"/>
              </a:solidFill>
              <a:latin typeface="Century Gothic"/>
            </a:endParaRP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en-US" sz="2800" b="0" strike="noStrike" spc="-1" dirty="0">
                <a:solidFill>
                  <a:srgbClr val="404040"/>
                </a:solidFill>
                <a:latin typeface="Century Gothic"/>
              </a:rPr>
              <a:t> </a:t>
            </a:r>
          </a:p>
        </p:txBody>
      </p:sp>
      <p:pic>
        <p:nvPicPr>
          <p:cNvPr id="4" name="Image 8">
            <a:extLst>
              <a:ext uri="{FF2B5EF4-FFF2-40B4-BE49-F238E27FC236}">
                <a16:creationId xmlns:a16="http://schemas.microsoft.com/office/drawing/2014/main" id="{C670590A-0715-4052-A915-DBC70E494745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0600920" y="5321520"/>
            <a:ext cx="1359000" cy="1536120"/>
          </a:xfrm>
          <a:prstGeom prst="rect">
            <a:avLst/>
          </a:prstGeom>
          <a:ln>
            <a:noFill/>
          </a:ln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12A5B783-E547-4091-BB7F-C9E461E41D3C}"/>
              </a:ext>
            </a:extLst>
          </p:cNvPr>
          <p:cNvSpPr/>
          <p:nvPr/>
        </p:nvSpPr>
        <p:spPr>
          <a:xfrm>
            <a:off x="7383012" y="2420438"/>
            <a:ext cx="1266825" cy="728554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uban : incliné vers le haut 4">
            <a:extLst>
              <a:ext uri="{FF2B5EF4-FFF2-40B4-BE49-F238E27FC236}">
                <a16:creationId xmlns:a16="http://schemas.microsoft.com/office/drawing/2014/main" id="{2B1961AC-B738-45B3-B4D9-16A543063815}"/>
              </a:ext>
            </a:extLst>
          </p:cNvPr>
          <p:cNvSpPr/>
          <p:nvPr/>
        </p:nvSpPr>
        <p:spPr>
          <a:xfrm rot="20818150">
            <a:off x="8819046" y="1656903"/>
            <a:ext cx="3199409" cy="1115983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omic Sans MS" panose="030F0702030302020204" pitchFamily="66" charset="0"/>
              </a:rPr>
              <a:t>-10 % sur les produits CPN </a:t>
            </a:r>
          </a:p>
          <a:p>
            <a:pPr algn="ctr"/>
            <a:r>
              <a:rPr lang="fr-FR" sz="1000" dirty="0">
                <a:latin typeface="Comic Sans MS" panose="030F0702030302020204" pitchFamily="66" charset="0"/>
              </a:rPr>
              <a:t>(réservé aux adhérents)</a:t>
            </a:r>
          </a:p>
        </p:txBody>
      </p:sp>
    </p:spTree>
    <p:extLst>
      <p:ext uri="{BB962C8B-B14F-4D97-AF65-F5344CB8AC3E}">
        <p14:creationId xmlns:p14="http://schemas.microsoft.com/office/powerpoint/2010/main" val="3768604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>
            <a:extLst>
              <a:ext uri="{FF2B5EF4-FFF2-40B4-BE49-F238E27FC236}">
                <a16:creationId xmlns:a16="http://schemas.microsoft.com/office/drawing/2014/main" id="{A783D885-2B21-4778-BA31-484BED77909D}"/>
              </a:ext>
            </a:extLst>
          </p:cNvPr>
          <p:cNvSpPr txBox="1"/>
          <p:nvPr/>
        </p:nvSpPr>
        <p:spPr>
          <a:xfrm>
            <a:off x="687361" y="624239"/>
            <a:ext cx="9437713" cy="1139226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Quels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sont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les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autres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services de la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fédé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?</a:t>
            </a:r>
          </a:p>
          <a:p>
            <a:pPr>
              <a:lnSpc>
                <a:spcPct val="100000"/>
              </a:lnSpc>
            </a:pPr>
            <a:endParaRPr lang="en-US" sz="800" b="1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Des </a:t>
            </a:r>
            <a:r>
              <a:rPr lang="en-US" sz="24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outils</a:t>
            </a: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d’appartenance</a:t>
            </a: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 au </a:t>
            </a:r>
            <a:r>
              <a:rPr lang="en-US" sz="24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mouvement</a:t>
            </a: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créés</a:t>
            </a: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 pour </a:t>
            </a:r>
            <a:r>
              <a:rPr lang="en-US" sz="24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vous</a:t>
            </a:r>
            <a:endParaRPr lang="en-US" sz="2400" b="0" strike="noStrike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3" name="TextShape 2">
            <a:extLst>
              <a:ext uri="{FF2B5EF4-FFF2-40B4-BE49-F238E27FC236}">
                <a16:creationId xmlns:a16="http://schemas.microsoft.com/office/drawing/2014/main" id="{B3B86311-01D2-4DE5-BE69-EC9C4462E2EB}"/>
              </a:ext>
            </a:extLst>
          </p:cNvPr>
          <p:cNvSpPr txBox="1"/>
          <p:nvPr/>
        </p:nvSpPr>
        <p:spPr>
          <a:xfrm>
            <a:off x="800708" y="2433295"/>
            <a:ext cx="9676792" cy="4124221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26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400" b="1" i="1" u="none" strike="noStrike" kern="1200" cap="none" spc="-1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</a:endParaRPr>
          </a:p>
          <a:p>
            <a:pPr marL="34326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Des </a:t>
            </a:r>
            <a:r>
              <a:rPr kumimoji="0" lang="en-US" sz="2400" b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vêtements</a:t>
            </a:r>
            <a:r>
              <a:rPr kumimoji="0" lang="en-US" sz="2400" b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aux couleurs des CPN et de son </a:t>
            </a:r>
            <a:r>
              <a:rPr kumimoji="0" lang="en-US" sz="2400" b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partenaire</a:t>
            </a:r>
            <a:endParaRPr kumimoji="0" lang="en-US" sz="2400" b="1" u="none" strike="noStrike" kern="1200" cap="none" spc="-1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</a:endParaRPr>
          </a:p>
          <a:p>
            <a:pPr marL="3086460" lvl="6" indent="-342900" defTabSz="9144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Ø"/>
              <a:defRPr/>
            </a:pPr>
            <a:endParaRPr lang="en-US" sz="2400" b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086460" lvl="6" indent="-342900" defTabSz="9144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Ø"/>
              <a:defRPr/>
            </a:pPr>
            <a:endParaRPr lang="en-US" sz="2400" b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086460" lvl="6" indent="-342900" defTabSz="9144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Ø"/>
              <a:defRPr/>
            </a:pPr>
            <a:endParaRPr lang="en-US" sz="2400" b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2743560" lvl="6" defTabSz="914400">
              <a:spcBef>
                <a:spcPts val="1001"/>
              </a:spcBef>
              <a:buClr>
                <a:srgbClr val="A53010"/>
              </a:buClr>
              <a:defRPr/>
            </a:pPr>
            <a:endParaRPr kumimoji="0" lang="en-US" sz="2000" u="none" strike="noStrike" kern="1200" cap="none" spc="-1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</a:endParaRPr>
          </a:p>
          <a:p>
            <a:pPr marL="360" marR="0" lvl="0" indent="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None/>
              <a:tabLst/>
              <a:defRPr/>
            </a:pPr>
            <a:endParaRPr kumimoji="0" lang="en-US" sz="2000" b="1" i="1" u="none" strike="noStrike" kern="1200" cap="none" spc="-1" normalizeH="0" baseline="3000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 Gothic"/>
            </a:endParaRPr>
          </a:p>
          <a:p>
            <a:pPr marL="360" marR="0" lvl="0" indent="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None/>
              <a:tabLst/>
              <a:defRPr/>
            </a:pPr>
            <a:endParaRPr kumimoji="0" lang="en-US" sz="2000" b="1" i="1" u="none" strike="noStrike" kern="1200" cap="none" spc="-1" normalizeH="0" baseline="3000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 Gothic"/>
            </a:endParaRPr>
          </a:p>
          <a:p>
            <a:pPr marL="360" marR="0" lvl="0" indent="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None/>
              <a:tabLst/>
              <a:defRPr/>
            </a:pPr>
            <a:endParaRPr kumimoji="0" lang="en-US" sz="2000" b="1" i="1" u="none" strike="noStrike" kern="1200" cap="none" spc="-1" normalizeH="0" baseline="3000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 Gothic"/>
            </a:endParaRPr>
          </a:p>
          <a:p>
            <a:pPr marL="34326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000" b="1" i="1" u="none" strike="noStrike" kern="1200" cap="none" spc="-1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</a:endParaRPr>
          </a:p>
          <a:p>
            <a:pPr marL="360" marR="0" lvl="0" indent="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None/>
              <a:tabLst/>
              <a:defRPr/>
            </a:pPr>
            <a:endParaRPr kumimoji="0" lang="en-US" sz="2400" b="1" i="1" u="none" strike="noStrike" kern="1200" cap="none" spc="-1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</a:endParaRPr>
          </a:p>
          <a:p>
            <a:pPr marL="360" algn="ctr" defTabSz="914400">
              <a:spcBef>
                <a:spcPts val="1001"/>
              </a:spcBef>
              <a:buClr>
                <a:srgbClr val="A53010"/>
              </a:buClr>
              <a:defRPr/>
            </a:pPr>
            <a:r>
              <a:rPr kumimoji="0" lang="en-US" sz="2800" b="1" i="1" u="none" strike="noStrike" kern="1200" cap="none" spc="-1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www.fcpn.org</a:t>
            </a:r>
            <a:r>
              <a:rPr kumimoji="0" lang="en-US" sz="2800" b="1" i="1" u="none" strike="noStrike" kern="1200" cap="none" spc="-1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lang="en-US" sz="28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r</a:t>
            </a:r>
            <a:r>
              <a:rPr kumimoji="0" lang="en-US" sz="2800" b="1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ubrique</a:t>
            </a:r>
            <a:r>
              <a:rPr lang="en-US" sz="28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kumimoji="0" lang="en-US" sz="2800" b="1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“</a:t>
            </a:r>
            <a:r>
              <a:rPr kumimoji="0" lang="en-US" sz="2800" b="1" i="1" u="none" strike="noStrike" kern="1200" cap="none" spc="-1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Évènement</a:t>
            </a:r>
            <a:r>
              <a:rPr kumimoji="0" lang="en-US" sz="2800" b="1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 nature” </a:t>
            </a:r>
          </a:p>
          <a:p>
            <a:pPr marL="360" marR="0" lvl="0" indent="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None/>
              <a:tabLst/>
              <a:defRPr/>
            </a:pPr>
            <a:endParaRPr kumimoji="0" lang="en-US" sz="2000" b="1" i="1" u="none" strike="noStrike" kern="1200" cap="none" spc="-1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</a:endParaRPr>
          </a:p>
          <a:p>
            <a:pPr marL="360" marR="0" lvl="0" indent="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None/>
              <a:tabLst/>
              <a:defRPr/>
            </a:pPr>
            <a:endParaRPr kumimoji="0" lang="en-US" sz="2000" b="1" i="1" u="none" strike="noStrike" kern="1200" cap="none" spc="-1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</a:endParaRPr>
          </a:p>
          <a:p>
            <a:pPr marL="360" marR="0" lvl="0" indent="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</a:rPr>
              <a:t> </a:t>
            </a:r>
          </a:p>
          <a:p>
            <a:pPr marL="360" marR="0" lvl="0" indent="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-1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entury Gothic"/>
              </a:rPr>
              <a:t> </a:t>
            </a:r>
          </a:p>
        </p:txBody>
      </p:sp>
      <p:pic>
        <p:nvPicPr>
          <p:cNvPr id="4" name="Image 8">
            <a:extLst>
              <a:ext uri="{FF2B5EF4-FFF2-40B4-BE49-F238E27FC236}">
                <a16:creationId xmlns:a16="http://schemas.microsoft.com/office/drawing/2014/main" id="{C0D8E6CE-FDF8-4AAC-9B2E-F4B6FFB0A7A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0600920" y="5321520"/>
            <a:ext cx="1359000" cy="1536120"/>
          </a:xfrm>
          <a:prstGeom prst="rect">
            <a:avLst/>
          </a:prstGeom>
          <a:ln>
            <a:noFill/>
          </a:ln>
        </p:spPr>
      </p:pic>
      <p:sp>
        <p:nvSpPr>
          <p:cNvPr id="5" name="Ruban : incliné vers le haut 4">
            <a:extLst>
              <a:ext uri="{FF2B5EF4-FFF2-40B4-BE49-F238E27FC236}">
                <a16:creationId xmlns:a16="http://schemas.microsoft.com/office/drawing/2014/main" id="{E2E60826-6CBD-4976-8BA2-243FCDCFA30B}"/>
              </a:ext>
            </a:extLst>
          </p:cNvPr>
          <p:cNvSpPr/>
          <p:nvPr/>
        </p:nvSpPr>
        <p:spPr>
          <a:xfrm rot="20818150">
            <a:off x="1289882" y="3745957"/>
            <a:ext cx="4774392" cy="1671569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omic Sans MS" panose="030F0702030302020204" pitchFamily="66" charset="0"/>
              </a:rPr>
              <a:t>EXCLUSIFS</a:t>
            </a:r>
          </a:p>
          <a:p>
            <a:pPr algn="ctr"/>
            <a:r>
              <a:rPr lang="fr-FR" dirty="0">
                <a:latin typeface="Comic Sans MS" panose="030F0702030302020204" pitchFamily="66" charset="0"/>
              </a:rPr>
              <a:t>Nouveaux modèles</a:t>
            </a:r>
            <a:endParaRPr lang="fr-FR" sz="1000" dirty="0">
              <a:latin typeface="Comic Sans MS" panose="030F0702030302020204" pitchFamily="66" charset="0"/>
            </a:endParaRPr>
          </a:p>
          <a:p>
            <a:pPr algn="ctr"/>
            <a:r>
              <a:rPr lang="fr-FR" dirty="0">
                <a:latin typeface="Comic Sans MS" panose="030F0702030302020204" pitchFamily="66" charset="0"/>
              </a:rPr>
              <a:t>2026 en prévente d’ici quelques jours !!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2D2B853-718B-4FCE-B17C-42F299E335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0729" y="3649470"/>
            <a:ext cx="2619071" cy="146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5669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>
            <a:extLst>
              <a:ext uri="{FF2B5EF4-FFF2-40B4-BE49-F238E27FC236}">
                <a16:creationId xmlns:a16="http://schemas.microsoft.com/office/drawing/2014/main" id="{A783D885-2B21-4778-BA31-484BED77909D}"/>
              </a:ext>
            </a:extLst>
          </p:cNvPr>
          <p:cNvSpPr txBox="1"/>
          <p:nvPr/>
        </p:nvSpPr>
        <p:spPr>
          <a:xfrm>
            <a:off x="687361" y="624239"/>
            <a:ext cx="9437713" cy="1139226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Quels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sont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les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autres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services de la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fédé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?</a:t>
            </a:r>
          </a:p>
          <a:p>
            <a:pPr>
              <a:lnSpc>
                <a:spcPct val="100000"/>
              </a:lnSpc>
            </a:pPr>
            <a:endParaRPr lang="en-US" sz="800" b="1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</a:endParaRPr>
          </a:p>
        </p:txBody>
      </p:sp>
      <p:sp>
        <p:nvSpPr>
          <p:cNvPr id="3" name="TextShape 2">
            <a:extLst>
              <a:ext uri="{FF2B5EF4-FFF2-40B4-BE49-F238E27FC236}">
                <a16:creationId xmlns:a16="http://schemas.microsoft.com/office/drawing/2014/main" id="{B3B86311-01D2-4DE5-BE69-EC9C4462E2EB}"/>
              </a:ext>
            </a:extLst>
          </p:cNvPr>
          <p:cNvSpPr txBox="1"/>
          <p:nvPr/>
        </p:nvSpPr>
        <p:spPr>
          <a:xfrm>
            <a:off x="1038833" y="2534599"/>
            <a:ext cx="9676792" cy="4124221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086460" lvl="6" indent="-342900" defTabSz="9144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Ø"/>
              <a:defRPr/>
            </a:pPr>
            <a:endParaRPr lang="en-US" sz="2400" b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086460" lvl="6" indent="-342900" defTabSz="9144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Une </a:t>
            </a:r>
            <a:r>
              <a:rPr lang="en-US" sz="2400" b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charte</a:t>
            </a: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graphique</a:t>
            </a: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disponible au </a:t>
            </a:r>
            <a:r>
              <a:rPr lang="en-US" sz="2400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téléchargement</a:t>
            </a:r>
            <a:r>
              <a:rPr lang="en-US" sz="2400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depuis</a:t>
            </a:r>
            <a:r>
              <a:rPr lang="en-US" sz="2400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l’espace</a:t>
            </a:r>
            <a:r>
              <a:rPr lang="en-US" sz="2400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adhérent</a:t>
            </a:r>
            <a:r>
              <a:rPr lang="en-US" sz="2400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pour la communication de </a:t>
            </a:r>
            <a:r>
              <a:rPr lang="en-US" sz="2400" b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votre</a:t>
            </a: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Club CPN</a:t>
            </a:r>
            <a:endParaRPr lang="en-US" sz="2400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086460" lvl="6" indent="-342900" defTabSz="9144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Ø"/>
              <a:defRPr/>
            </a:pPr>
            <a:endParaRPr lang="en-US" sz="2400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086460" lvl="6" indent="-342900" defTabSz="9144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Ø"/>
              <a:defRPr/>
            </a:pPr>
            <a:endParaRPr lang="en-US" sz="2400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086460" lvl="6" indent="-342900" defTabSz="9144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Ø"/>
              <a:defRPr/>
            </a:pPr>
            <a:r>
              <a:rPr lang="en-US" sz="2400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Possibilité</a:t>
            </a:r>
            <a:r>
              <a:rPr lang="en-US" sz="2400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de </a:t>
            </a:r>
            <a:r>
              <a:rPr lang="en-US" sz="2400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bénéficier</a:t>
            </a:r>
            <a:r>
              <a:rPr lang="en-US" sz="2400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d’un </a:t>
            </a: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service </a:t>
            </a:r>
            <a:r>
              <a:rPr lang="en-US" sz="2400" b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civique</a:t>
            </a: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pour </a:t>
            </a:r>
            <a:r>
              <a:rPr lang="en-US" sz="2400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votre</a:t>
            </a:r>
            <a:r>
              <a:rPr lang="en-US" sz="2400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Club CPN via la </a:t>
            </a:r>
            <a:r>
              <a:rPr lang="en-US" sz="2400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Fédé</a:t>
            </a:r>
            <a:r>
              <a:rPr lang="en-US" sz="2400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(3 </a:t>
            </a:r>
            <a:r>
              <a:rPr lang="en-US" sz="2400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contrats</a:t>
            </a:r>
            <a:r>
              <a:rPr lang="en-US" sz="2400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/an). </a:t>
            </a:r>
            <a:br>
              <a:rPr lang="en-US" sz="2400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</a:b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Conditions : </a:t>
            </a:r>
            <a:b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</a:b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- </a:t>
            </a:r>
            <a:r>
              <a:rPr lang="en-US" sz="2400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club </a:t>
            </a:r>
            <a:r>
              <a:rPr lang="en-US" sz="2400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situé</a:t>
            </a:r>
            <a:r>
              <a:rPr lang="en-US" sz="2400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en</a:t>
            </a:r>
            <a:r>
              <a:rPr lang="en-US" sz="2400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France</a:t>
            </a:r>
            <a:br>
              <a:rPr lang="en-US" sz="2400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</a:br>
            <a:r>
              <a:rPr lang="en-US" sz="2400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- </a:t>
            </a:r>
            <a:r>
              <a:rPr lang="en-US" sz="2400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statut</a:t>
            </a:r>
            <a:r>
              <a:rPr lang="en-US" sz="2400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associatif</a:t>
            </a:r>
            <a:br>
              <a:rPr lang="en-US" sz="2400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</a:br>
            <a:r>
              <a:rPr lang="en-US" sz="2400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- pas </a:t>
            </a:r>
            <a:r>
              <a:rPr lang="en-US" sz="2400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d’agrément</a:t>
            </a:r>
            <a:r>
              <a:rPr lang="en-US" sz="2400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service </a:t>
            </a:r>
            <a:r>
              <a:rPr lang="en-US" sz="2400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civique</a:t>
            </a:r>
            <a:r>
              <a:rPr lang="en-US" sz="2400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propre</a:t>
            </a:r>
            <a:br>
              <a:rPr lang="en-US" sz="2400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</a:br>
            <a:endParaRPr lang="en-US" sz="2400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086460" lvl="6" indent="-342900" defTabSz="9144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Ø"/>
              <a:defRPr/>
            </a:pPr>
            <a:endParaRPr kumimoji="0" lang="en-US" sz="2000" u="none" strike="noStrike" kern="1200" cap="none" spc="-1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</a:endParaRPr>
          </a:p>
          <a:p>
            <a:pPr marL="360" marR="0" lvl="0" indent="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None/>
              <a:tabLst/>
              <a:defRPr/>
            </a:pPr>
            <a:endParaRPr kumimoji="0" lang="en-US" sz="2000" b="1" i="1" u="none" strike="noStrike" kern="1200" cap="none" spc="-1" normalizeH="0" baseline="3000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 Gothic"/>
            </a:endParaRPr>
          </a:p>
          <a:p>
            <a:pPr marL="360" marR="0" lvl="0" indent="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None/>
              <a:tabLst/>
              <a:defRPr/>
            </a:pPr>
            <a:endParaRPr kumimoji="0" lang="en-US" sz="2000" b="1" i="1" u="none" strike="noStrike" kern="1200" cap="none" spc="-1" normalizeH="0" baseline="3000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 Gothic"/>
            </a:endParaRPr>
          </a:p>
          <a:p>
            <a:pPr marL="360" marR="0" lvl="0" indent="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None/>
              <a:tabLst/>
              <a:defRPr/>
            </a:pPr>
            <a:endParaRPr kumimoji="0" lang="en-US" sz="2000" b="1" i="1" u="none" strike="noStrike" kern="1200" cap="none" spc="-1" normalizeH="0" baseline="3000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entury Gothic"/>
            </a:endParaRPr>
          </a:p>
          <a:p>
            <a:pPr marL="34326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000" b="1" i="1" u="none" strike="noStrike" kern="1200" cap="none" spc="-1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</a:endParaRPr>
          </a:p>
          <a:p>
            <a:pPr marL="360" marR="0" lvl="0" indent="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None/>
              <a:tabLst/>
              <a:defRPr/>
            </a:pPr>
            <a:endParaRPr kumimoji="0" lang="en-US" sz="2400" b="1" i="1" u="none" strike="noStrike" kern="1200" cap="none" spc="-1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</a:endParaRPr>
          </a:p>
          <a:p>
            <a:pPr marL="360" marR="0" lvl="0" indent="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None/>
              <a:tabLst/>
              <a:defRPr/>
            </a:pPr>
            <a:endParaRPr kumimoji="0" lang="en-US" sz="2000" b="1" i="1" u="none" strike="noStrike" kern="1200" cap="none" spc="-1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</a:endParaRPr>
          </a:p>
          <a:p>
            <a:pPr marL="360" marR="0" lvl="0" indent="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None/>
              <a:tabLst/>
              <a:defRPr/>
            </a:pPr>
            <a:endParaRPr kumimoji="0" lang="en-US" sz="2000" b="1" i="1" u="none" strike="noStrike" kern="1200" cap="none" spc="-1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pitchFamily="18" charset="0"/>
            </a:endParaRPr>
          </a:p>
          <a:p>
            <a:pPr marL="360" marR="0" lvl="0" indent="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-1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</a:rPr>
              <a:t> </a:t>
            </a:r>
          </a:p>
          <a:p>
            <a:pPr marL="360" marR="0" lvl="0" indent="0" algn="l" defTabSz="914400" rtl="0" eaLnBrk="1" fontAlgn="auto" latinLnBrk="0" hangingPunct="1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Clr>
                <a:srgbClr val="A53010"/>
              </a:buClr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-1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entury Gothic"/>
              </a:rPr>
              <a:t> </a:t>
            </a:r>
          </a:p>
        </p:txBody>
      </p:sp>
      <p:pic>
        <p:nvPicPr>
          <p:cNvPr id="4" name="Image 8">
            <a:extLst>
              <a:ext uri="{FF2B5EF4-FFF2-40B4-BE49-F238E27FC236}">
                <a16:creationId xmlns:a16="http://schemas.microsoft.com/office/drawing/2014/main" id="{C0D8E6CE-FDF8-4AAC-9B2E-F4B6FFB0A7A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600920" y="5321520"/>
            <a:ext cx="1359000" cy="1536120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308A55-6103-43D8-B559-60D20C7C93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687" y="2394032"/>
            <a:ext cx="3008887" cy="365229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B3BC858-7712-42DF-B02A-2A21B0A071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9765" y="4784142"/>
            <a:ext cx="2158672" cy="144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3402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>
            <a:extLst>
              <a:ext uri="{FF2B5EF4-FFF2-40B4-BE49-F238E27FC236}">
                <a16:creationId xmlns:a16="http://schemas.microsoft.com/office/drawing/2014/main" id="{6B2A86FE-1F5F-4E23-84E7-9ACBF47DB44C}"/>
              </a:ext>
            </a:extLst>
          </p:cNvPr>
          <p:cNvSpPr txBox="1"/>
          <p:nvPr/>
        </p:nvSpPr>
        <p:spPr>
          <a:xfrm>
            <a:off x="723900" y="624240"/>
            <a:ext cx="10780620" cy="743328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Quelles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sont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les rencontres CPN ?</a:t>
            </a:r>
          </a:p>
          <a:p>
            <a:pPr>
              <a:lnSpc>
                <a:spcPct val="100000"/>
              </a:lnSpc>
            </a:pPr>
            <a:endParaRPr lang="en-US" sz="800" b="1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Nos re</a:t>
            </a: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ncontres </a:t>
            </a:r>
            <a:r>
              <a:rPr lang="en-US" sz="24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annuelles</a:t>
            </a:r>
            <a:endParaRPr lang="en-US" sz="2400" b="0" strike="noStrike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>
              <a:lnSpc>
                <a:spcPct val="100000"/>
              </a:lnSpc>
            </a:pPr>
            <a:endParaRPr lang="en-US" sz="2400" b="0" strike="noStrike" spc="-1" dirty="0">
              <a:solidFill>
                <a:schemeClr val="bg1"/>
              </a:solidFill>
              <a:latin typeface="Century Gothic"/>
            </a:endParaRPr>
          </a:p>
        </p:txBody>
      </p:sp>
      <p:sp>
        <p:nvSpPr>
          <p:cNvPr id="3" name="TextShape 2">
            <a:extLst>
              <a:ext uri="{FF2B5EF4-FFF2-40B4-BE49-F238E27FC236}">
                <a16:creationId xmlns:a16="http://schemas.microsoft.com/office/drawing/2014/main" id="{F69AF87F-F0E5-4837-AC54-61ACDF8EAD7A}"/>
              </a:ext>
            </a:extLst>
          </p:cNvPr>
          <p:cNvSpPr txBox="1"/>
          <p:nvPr/>
        </p:nvSpPr>
        <p:spPr>
          <a:xfrm>
            <a:off x="939514" y="2300762"/>
            <a:ext cx="10312972" cy="3531936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en-US" sz="2400" b="1" i="1" spc="-1" baseline="30000" dirty="0">
                <a:solidFill>
                  <a:srgbClr val="000000"/>
                </a:solidFill>
                <a:latin typeface="Century Gothic"/>
              </a:rPr>
              <a:t> </a:t>
            </a: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en-US" sz="2800" b="1" strike="noStrike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Organisées</a:t>
            </a:r>
            <a:r>
              <a:rPr lang="en-US" sz="2800" b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pendant le Festival international de photo nature de </a:t>
            </a:r>
            <a:r>
              <a:rPr lang="en-US" sz="2800" b="1" strike="noStrike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Montier</a:t>
            </a:r>
            <a:r>
              <a:rPr lang="en-US" sz="2800" b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-</a:t>
            </a:r>
            <a:r>
              <a:rPr lang="en-US" sz="2800" b="1" strike="noStrike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en</a:t>
            </a:r>
            <a:r>
              <a:rPr lang="en-US" sz="2800" b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-Der (52) :</a:t>
            </a:r>
          </a:p>
          <a:p>
            <a:pPr marL="2629260" lvl="5" indent="-3429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Accès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au Festival</a:t>
            </a:r>
          </a:p>
          <a:p>
            <a:pPr marL="2629260" lvl="5" indent="-3429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Soirée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conviviale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</a:p>
          <a:p>
            <a:pPr marL="2629260" lvl="5" indent="-3429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Sortie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d’observation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des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grues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… </a:t>
            </a: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en-US" sz="2400" b="1" i="1" strike="noStrike" spc="-1" baseline="30000" dirty="0">
                <a:solidFill>
                  <a:srgbClr val="000000"/>
                </a:solidFill>
                <a:latin typeface="Century Gothic"/>
              </a:rPr>
              <a:t>  </a:t>
            </a: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en-US" sz="2800" b="0" strike="noStrike" spc="-1" dirty="0">
                <a:solidFill>
                  <a:srgbClr val="404040"/>
                </a:solidFill>
                <a:latin typeface="Century Gothic"/>
              </a:rPr>
              <a:t> </a:t>
            </a:r>
          </a:p>
        </p:txBody>
      </p:sp>
      <p:pic>
        <p:nvPicPr>
          <p:cNvPr id="4" name="Image 8">
            <a:extLst>
              <a:ext uri="{FF2B5EF4-FFF2-40B4-BE49-F238E27FC236}">
                <a16:creationId xmlns:a16="http://schemas.microsoft.com/office/drawing/2014/main" id="{7D349DDF-8FB5-4499-8EB9-05764713F2A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600920" y="5321520"/>
            <a:ext cx="1359000" cy="1536120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65376BE-0AEB-4FCE-800F-0C3C5566F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575" y="4549749"/>
            <a:ext cx="2556843" cy="1917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4685CE-34E4-463B-B4DD-2ECC23AA51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92" y="4549748"/>
            <a:ext cx="2545698" cy="19092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D59471-2911-43ED-85D8-ED4C387497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186" y="1423807"/>
            <a:ext cx="2120272" cy="94068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48C2190-E2EC-4F24-BB09-B2D51EBEBB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935" y="4541389"/>
            <a:ext cx="2556843" cy="1917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uban : incliné vers le haut 10">
            <a:extLst>
              <a:ext uri="{FF2B5EF4-FFF2-40B4-BE49-F238E27FC236}">
                <a16:creationId xmlns:a16="http://schemas.microsoft.com/office/drawing/2014/main" id="{3EEFE509-10DE-4333-AE34-2F1F5780C109}"/>
              </a:ext>
            </a:extLst>
          </p:cNvPr>
          <p:cNvSpPr/>
          <p:nvPr/>
        </p:nvSpPr>
        <p:spPr>
          <a:xfrm rot="20818150">
            <a:off x="8443260" y="3302943"/>
            <a:ext cx="3411211" cy="1178843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omic Sans MS" panose="030F0702030302020204" pitchFamily="66" charset="0"/>
              </a:rPr>
              <a:t>Tarifs réduits</a:t>
            </a:r>
          </a:p>
          <a:p>
            <a:pPr algn="ctr"/>
            <a:r>
              <a:rPr lang="fr-FR" sz="1000" dirty="0">
                <a:latin typeface="Comic Sans MS" panose="030F0702030302020204" pitchFamily="66" charset="0"/>
              </a:rPr>
              <a:t>(réservé aux adhérents)</a:t>
            </a:r>
          </a:p>
        </p:txBody>
      </p:sp>
    </p:spTree>
    <p:extLst>
      <p:ext uri="{BB962C8B-B14F-4D97-AF65-F5344CB8AC3E}">
        <p14:creationId xmlns:p14="http://schemas.microsoft.com/office/powerpoint/2010/main" val="2322019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C9CEF52-3092-45E1-8DD6-8A9D2045AB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990" y="3469668"/>
            <a:ext cx="3100336" cy="1216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Shape 1">
            <a:extLst>
              <a:ext uri="{FF2B5EF4-FFF2-40B4-BE49-F238E27FC236}">
                <a16:creationId xmlns:a16="http://schemas.microsoft.com/office/drawing/2014/main" id="{8068283C-88CF-4FB3-8C83-7F7CB587275D}"/>
              </a:ext>
            </a:extLst>
          </p:cNvPr>
          <p:cNvSpPr txBox="1"/>
          <p:nvPr/>
        </p:nvSpPr>
        <p:spPr>
          <a:xfrm>
            <a:off x="687480" y="624240"/>
            <a:ext cx="10817040" cy="92679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Quelles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sont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les rencontres CPN ?</a:t>
            </a:r>
          </a:p>
          <a:p>
            <a:pPr>
              <a:lnSpc>
                <a:spcPct val="100000"/>
              </a:lnSpc>
            </a:pPr>
            <a:endParaRPr lang="en-US" sz="800" b="1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Nos re</a:t>
            </a:r>
            <a:r>
              <a:rPr lang="en-US" sz="2400" b="1" spc="-1" dirty="0">
                <a:solidFill>
                  <a:schemeClr val="bg1"/>
                </a:solidFill>
                <a:latin typeface="Trebuchet MS" panose="020B0603020202020204" pitchFamily="34" charset="0"/>
              </a:rPr>
              <a:t>ncontres </a:t>
            </a:r>
            <a:r>
              <a:rPr lang="en-US" sz="2400" b="1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internationnales</a:t>
            </a:r>
            <a:endParaRPr lang="en-US" sz="2400" b="0" strike="noStrike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Shape 2">
            <a:extLst>
              <a:ext uri="{FF2B5EF4-FFF2-40B4-BE49-F238E27FC236}">
                <a16:creationId xmlns:a16="http://schemas.microsoft.com/office/drawing/2014/main" id="{50E98541-515E-4B9A-A0EE-6D146F91FC6E}"/>
              </a:ext>
            </a:extLst>
          </p:cNvPr>
          <p:cNvSpPr txBox="1"/>
          <p:nvPr/>
        </p:nvSpPr>
        <p:spPr>
          <a:xfrm>
            <a:off x="1638480" y="2195264"/>
            <a:ext cx="8915040" cy="4124221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en-US" sz="2400" b="1" i="1" spc="-1" baseline="30000" dirty="0">
                <a:solidFill>
                  <a:srgbClr val="000000"/>
                </a:solidFill>
                <a:latin typeface="Century Gothic"/>
              </a:rPr>
              <a:t> </a:t>
            </a:r>
          </a:p>
          <a:p>
            <a:pPr marL="360" algn="ctr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en-US" sz="2800" b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Des Rencontres </a:t>
            </a:r>
            <a:r>
              <a:rPr lang="en-US" sz="2800" b="1" strike="noStrike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internationales</a:t>
            </a:r>
            <a:r>
              <a:rPr lang="en-US" sz="2800" b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des CPN </a:t>
            </a:r>
            <a:r>
              <a:rPr lang="en-US" sz="2800" b="1" strike="noStrike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organisées</a:t>
            </a:r>
            <a:r>
              <a:rPr lang="en-US" sz="2800" b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strike="noStrike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tous</a:t>
            </a:r>
            <a:r>
              <a:rPr lang="en-US" sz="2800" b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les deux </a:t>
            </a:r>
            <a:r>
              <a:rPr lang="en-US" sz="2800" b="1" strike="noStrike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ans</a:t>
            </a:r>
            <a:r>
              <a:rPr lang="en-US" sz="2800" b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:</a:t>
            </a:r>
          </a:p>
          <a:p>
            <a:pPr marL="360" algn="ctr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en-US" sz="800" b="1" strike="noStrike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</a:p>
          <a:p>
            <a:pPr marL="2629260" lvl="5" indent="-3429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Plus de 300 </a:t>
            </a:r>
            <a:r>
              <a:rPr lang="en-US" sz="2400" b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adhérents</a:t>
            </a: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 </a:t>
            </a:r>
          </a:p>
          <a:p>
            <a:pPr marL="2629260" lvl="5" indent="-3429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Des ateliers </a:t>
            </a:r>
            <a:r>
              <a:rPr lang="en-US" sz="2400" b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d’échange</a:t>
            </a: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de pratiques</a:t>
            </a:r>
          </a:p>
          <a:p>
            <a:pPr marL="2629260" lvl="5" indent="-3429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Des </a:t>
            </a:r>
            <a:r>
              <a:rPr lang="en-US" sz="2400" b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conférences</a:t>
            </a:r>
            <a:endParaRPr lang="en-US" sz="2400" b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2629260" lvl="5" indent="-3429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Des animations et sorties nature </a:t>
            </a:r>
          </a:p>
          <a:p>
            <a:pPr marL="2629260" lvl="5" indent="-342900"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Des temps </a:t>
            </a:r>
            <a:r>
              <a:rPr lang="en-US" sz="2400" b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festifs</a:t>
            </a:r>
            <a:r>
              <a:rPr lang="en-US" sz="2400" b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…</a:t>
            </a: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en-US" sz="2400" b="1" i="1" strike="noStrike" spc="-1" baseline="30000" dirty="0">
                <a:solidFill>
                  <a:srgbClr val="000000"/>
                </a:solidFill>
                <a:latin typeface="Century Gothic"/>
              </a:rPr>
              <a:t>  </a:t>
            </a: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en-US" sz="2800" b="0" strike="noStrike" spc="-1" dirty="0">
                <a:solidFill>
                  <a:srgbClr val="404040"/>
                </a:solidFill>
                <a:latin typeface="Century Gothic"/>
              </a:rPr>
              <a:t> </a:t>
            </a:r>
          </a:p>
        </p:txBody>
      </p:sp>
      <p:pic>
        <p:nvPicPr>
          <p:cNvPr id="6" name="Image 8">
            <a:extLst>
              <a:ext uri="{FF2B5EF4-FFF2-40B4-BE49-F238E27FC236}">
                <a16:creationId xmlns:a16="http://schemas.microsoft.com/office/drawing/2014/main" id="{D554E3B5-5E7D-4C87-BD17-C803E23DBB8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0600920" y="5321520"/>
            <a:ext cx="1359000" cy="1536120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E1A0B5E-EEED-434D-85B1-138AD8EB92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6407">
            <a:off x="663285" y="3281156"/>
            <a:ext cx="2390775" cy="1593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 8" descr="Une image contenant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0F7BD43-6474-4BD3-942B-5A1A89E65B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673" y="5445887"/>
            <a:ext cx="8474653" cy="110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9405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>
            <a:extLst>
              <a:ext uri="{FF2B5EF4-FFF2-40B4-BE49-F238E27FC236}">
                <a16:creationId xmlns:a16="http://schemas.microsoft.com/office/drawing/2014/main" id="{F707C28C-C077-45D2-A336-EF297E21DE4B}"/>
              </a:ext>
            </a:extLst>
          </p:cNvPr>
          <p:cNvSpPr txBox="1"/>
          <p:nvPr/>
        </p:nvSpPr>
        <p:spPr>
          <a:xfrm>
            <a:off x="547027" y="633262"/>
            <a:ext cx="10475220" cy="887796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Comment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contribuer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à la vie du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mouvement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?</a:t>
            </a:r>
          </a:p>
          <a:p>
            <a:pPr>
              <a:lnSpc>
                <a:spcPct val="100000"/>
              </a:lnSpc>
            </a:pPr>
            <a:endParaRPr lang="en-US" sz="800" b="1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On </a:t>
            </a:r>
            <a:r>
              <a:rPr lang="en-US" sz="24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compte</a:t>
            </a:r>
            <a:r>
              <a:rPr lang="en-US" sz="24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sur </a:t>
            </a:r>
            <a:r>
              <a:rPr lang="en-US" sz="24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vous</a:t>
            </a:r>
            <a:r>
              <a:rPr lang="en-US" sz="24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!</a:t>
            </a:r>
          </a:p>
          <a:p>
            <a:pPr>
              <a:lnSpc>
                <a:spcPct val="100000"/>
              </a:lnSpc>
            </a:pPr>
            <a:endParaRPr lang="en-US" sz="3600" b="1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>
              <a:lnSpc>
                <a:spcPct val="100000"/>
              </a:lnSpc>
            </a:pPr>
            <a:endParaRPr lang="en-US" sz="1050" b="1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Image 8">
            <a:extLst>
              <a:ext uri="{FF2B5EF4-FFF2-40B4-BE49-F238E27FC236}">
                <a16:creationId xmlns:a16="http://schemas.microsoft.com/office/drawing/2014/main" id="{C670590A-0715-4052-A915-DBC70E49474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600920" y="5321520"/>
            <a:ext cx="1359000" cy="1536120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9DD34F5-E8BE-4902-A49F-78A5D32CA41C}"/>
              </a:ext>
            </a:extLst>
          </p:cNvPr>
          <p:cNvSpPr txBox="1"/>
          <p:nvPr/>
        </p:nvSpPr>
        <p:spPr>
          <a:xfrm>
            <a:off x="838199" y="2509113"/>
            <a:ext cx="10258425" cy="3580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Mettre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à jour son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profil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sur le site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chaque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année</a:t>
            </a:r>
            <a:endParaRPr lang="en-US" sz="2400" b="1" i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Suivre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et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partager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les publications de la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Fédé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sur les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Réseaux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sociaux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Donner un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avis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sur les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produits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de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notre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boutique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en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ligne</a:t>
            </a:r>
            <a:endParaRPr lang="en-US" sz="2400" b="1" i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Partager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des animations, des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ressources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sur le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groupe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Facebook “Les CPN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échangent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”</a:t>
            </a: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Proposer des articles pour la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rubrique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“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Qu’est-ce-qu’ils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fabriquent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? “ de la Gazette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ou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les newsletters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mensuelles</a:t>
            </a:r>
            <a:endParaRPr lang="en-US" sz="2400" b="1" i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Parler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des CPN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autour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de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vous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Tenir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un stand CPN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lors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d’une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manifestation locale</a:t>
            </a: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    </a:t>
            </a:r>
            <a:r>
              <a:rPr lang="en-US" sz="2400" b="1" i="1" spc="-1" baseline="30000" dirty="0">
                <a:solidFill>
                  <a:schemeClr val="accent1"/>
                </a:solidFill>
                <a:latin typeface="Comic Sans MS" panose="030F0702030302020204" pitchFamily="66" charset="0"/>
              </a:rPr>
              <a:t>Prêt </a:t>
            </a:r>
            <a:r>
              <a:rPr lang="en-US" sz="2400" b="1" i="1" spc="-1" baseline="30000" dirty="0" err="1">
                <a:solidFill>
                  <a:schemeClr val="accent1"/>
                </a:solidFill>
                <a:latin typeface="Comic Sans MS" panose="030F0702030302020204" pitchFamily="66" charset="0"/>
              </a:rPr>
              <a:t>gratuit</a:t>
            </a:r>
            <a:r>
              <a:rPr lang="en-US" sz="2400" b="1" i="1" spc="-1" baseline="30000" dirty="0">
                <a:solidFill>
                  <a:schemeClr val="accent1"/>
                </a:solidFill>
                <a:latin typeface="Comic Sans MS" panose="030F0702030302020204" pitchFamily="66" charset="0"/>
              </a:rPr>
              <a:t> de matériel de stand    </a:t>
            </a: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Aider à la tenue d’un stand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fédéral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44427FF-E058-4E53-B5A4-DBAB0D69C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5670" y="4403734"/>
            <a:ext cx="2651954" cy="2016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091AE11-F658-4374-973A-946BB1A6B9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825" y="547838"/>
            <a:ext cx="4014421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8181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>
            <a:extLst>
              <a:ext uri="{FF2B5EF4-FFF2-40B4-BE49-F238E27FC236}">
                <a16:creationId xmlns:a16="http://schemas.microsoft.com/office/drawing/2014/main" id="{F707C28C-C077-45D2-A336-EF297E21DE4B}"/>
              </a:ext>
            </a:extLst>
          </p:cNvPr>
          <p:cNvSpPr txBox="1"/>
          <p:nvPr/>
        </p:nvSpPr>
        <p:spPr>
          <a:xfrm>
            <a:off x="480352" y="633262"/>
            <a:ext cx="10475220" cy="887796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Comment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contribuer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à la vie du </a:t>
            </a:r>
            <a:r>
              <a:rPr lang="en-US" sz="36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mouvement</a:t>
            </a:r>
            <a:r>
              <a:rPr lang="en-US" sz="36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?</a:t>
            </a:r>
          </a:p>
          <a:p>
            <a:pPr>
              <a:lnSpc>
                <a:spcPct val="100000"/>
              </a:lnSpc>
            </a:pPr>
            <a:endParaRPr lang="en-US" sz="800" b="1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On </a:t>
            </a:r>
            <a:r>
              <a:rPr lang="en-US" sz="24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compte</a:t>
            </a:r>
            <a:r>
              <a:rPr lang="en-US" sz="24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sur </a:t>
            </a:r>
            <a:r>
              <a:rPr lang="en-US" sz="2400" b="1" strike="noStrike" spc="-1" dirty="0" err="1">
                <a:solidFill>
                  <a:schemeClr val="bg1"/>
                </a:solidFill>
                <a:latin typeface="Trebuchet MS" panose="020B0603020202020204" pitchFamily="34" charset="0"/>
              </a:rPr>
              <a:t>vous</a:t>
            </a:r>
            <a:r>
              <a:rPr lang="en-US" sz="2400" b="1" strike="noStrike" spc="-1" dirty="0">
                <a:solidFill>
                  <a:schemeClr val="bg1"/>
                </a:solidFill>
                <a:latin typeface="Trebuchet MS" panose="020B0603020202020204" pitchFamily="34" charset="0"/>
              </a:rPr>
              <a:t> !</a:t>
            </a:r>
          </a:p>
          <a:p>
            <a:pPr>
              <a:lnSpc>
                <a:spcPct val="100000"/>
              </a:lnSpc>
            </a:pPr>
            <a:endParaRPr lang="en-US" sz="3600" b="1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>
              <a:lnSpc>
                <a:spcPct val="100000"/>
              </a:lnSpc>
            </a:pPr>
            <a:endParaRPr lang="en-US" sz="1050" b="1" spc="-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Image 8">
            <a:extLst>
              <a:ext uri="{FF2B5EF4-FFF2-40B4-BE49-F238E27FC236}">
                <a16:creationId xmlns:a16="http://schemas.microsoft.com/office/drawing/2014/main" id="{C670590A-0715-4052-A915-DBC70E49474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600920" y="5321520"/>
            <a:ext cx="1359000" cy="1536120"/>
          </a:xfrm>
          <a:prstGeom prst="rect">
            <a:avLst/>
          </a:prstGeom>
          <a:ln>
            <a:noFill/>
          </a:ln>
        </p:spPr>
      </p:pic>
      <p:sp>
        <p:nvSpPr>
          <p:cNvPr id="7" name="TextShape 2">
            <a:extLst>
              <a:ext uri="{FF2B5EF4-FFF2-40B4-BE49-F238E27FC236}">
                <a16:creationId xmlns:a16="http://schemas.microsoft.com/office/drawing/2014/main" id="{6371FCC7-DE0A-4556-9585-6B9096898870}"/>
              </a:ext>
            </a:extLst>
          </p:cNvPr>
          <p:cNvSpPr txBox="1"/>
          <p:nvPr/>
        </p:nvSpPr>
        <p:spPr>
          <a:xfrm>
            <a:off x="666823" y="2100518"/>
            <a:ext cx="11058451" cy="3433508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endParaRPr lang="en-US" sz="2400" b="1" i="1" spc="-1" baseline="30000" dirty="0">
              <a:solidFill>
                <a:srgbClr val="000000"/>
              </a:solidFill>
              <a:latin typeface="Century Gothic"/>
            </a:endParaRP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Devenir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Relais CPN Local </a:t>
            </a: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endParaRPr lang="en-US" sz="1200" b="1" i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Mettre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ses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compétences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au service de la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Fédé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: </a:t>
            </a:r>
            <a:b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</a:b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relecture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naturaliste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,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photographie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, illustration, recherche de subventions…</a:t>
            </a: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endParaRPr lang="en-US" sz="1200" b="1" i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Proposer un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outil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testé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sur le terrain qui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pourrait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devenir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un “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outil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CPN”</a:t>
            </a: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endParaRPr lang="en-US" sz="1200" b="1" i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Rejoindre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le Conseil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d’Administration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i="1" spc="-1" baseline="30000" dirty="0">
                <a:solidFill>
                  <a:schemeClr val="accent1"/>
                </a:solidFill>
                <a:latin typeface="Comic Sans MS" panose="030F0702030302020204" pitchFamily="66" charset="0"/>
              </a:rPr>
              <a:t>(</a:t>
            </a:r>
            <a:r>
              <a:rPr lang="en-US" sz="2400" b="1" i="1" spc="-1" baseline="30000" dirty="0" err="1">
                <a:solidFill>
                  <a:schemeClr val="accent1"/>
                </a:solidFill>
                <a:latin typeface="Comic Sans MS" panose="030F0702030302020204" pitchFamily="66" charset="0"/>
              </a:rPr>
              <a:t>lors</a:t>
            </a:r>
            <a:r>
              <a:rPr lang="en-US" sz="2400" b="1" i="1" spc="-1" baseline="30000" dirty="0">
                <a:solidFill>
                  <a:schemeClr val="accent1"/>
                </a:solidFill>
                <a:latin typeface="Comic Sans MS" panose="030F0702030302020204" pitchFamily="66" charset="0"/>
              </a:rPr>
              <a:t> de </a:t>
            </a:r>
            <a:r>
              <a:rPr lang="en-US" sz="2400" b="1" i="1" spc="-1" baseline="30000" dirty="0" err="1">
                <a:solidFill>
                  <a:schemeClr val="accent1"/>
                </a:solidFill>
                <a:latin typeface="Comic Sans MS" panose="030F0702030302020204" pitchFamily="66" charset="0"/>
              </a:rPr>
              <a:t>l’AG</a:t>
            </a:r>
            <a:r>
              <a:rPr lang="en-US" sz="2400" b="1" i="1" spc="-1" baseline="30000" dirty="0">
                <a:solidFill>
                  <a:schemeClr val="accent1"/>
                </a:solidFill>
                <a:latin typeface="Comic Sans MS" panose="030F0702030302020204" pitchFamily="66" charset="0"/>
              </a:rPr>
              <a:t> 2027)</a:t>
            </a: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endParaRPr lang="en-US" sz="1200" b="1" i="1" spc="-1" baseline="30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43260" indent="-34290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Wingdings" panose="05000000000000000000" pitchFamily="2" charset="2"/>
              <a:buChar char="§"/>
            </a:pP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Organiser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les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prochaines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Rencontres </a:t>
            </a:r>
            <a:r>
              <a:rPr lang="en-US" sz="2400" b="1" i="1" spc="-1" baseline="30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internationales</a:t>
            </a:r>
            <a:r>
              <a:rPr lang="en-US" sz="2400" b="1" i="1" spc="-1" baseline="30000" dirty="0">
                <a:solidFill>
                  <a:srgbClr val="000000"/>
                </a:solidFill>
                <a:latin typeface="Comic Sans MS" panose="030F0702030302020204" pitchFamily="66" charset="0"/>
              </a:rPr>
              <a:t>    </a:t>
            </a: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en-US" sz="2400" b="1" i="1" strike="noStrike" spc="-1" baseline="30000" dirty="0">
                <a:solidFill>
                  <a:srgbClr val="000000"/>
                </a:solidFill>
                <a:latin typeface="Century Gothic"/>
              </a:rPr>
              <a:t> </a:t>
            </a:r>
          </a:p>
          <a:p>
            <a:pPr marL="36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</a:pPr>
            <a:r>
              <a:rPr lang="en-US" sz="2800" b="0" strike="noStrike" spc="-1" dirty="0">
                <a:solidFill>
                  <a:srgbClr val="404040"/>
                </a:solidFill>
                <a:latin typeface="Century Gothic"/>
              </a:rPr>
              <a:t>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7445770-9B92-4204-AF56-28E229B22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9974" y="4929840"/>
            <a:ext cx="2828925" cy="1198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459FDD-5391-4FE7-A71F-13688B3A0B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36436" y="1317044"/>
            <a:ext cx="3623484" cy="393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4175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7BD136C-3835-445E-AB50-4EAEAE84B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Merci à tous pour votre participation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7CA92AF-F689-43E3-A2F7-5CB080967473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3012745" y="3583516"/>
            <a:ext cx="7731219" cy="342174"/>
          </a:xfrm>
        </p:spPr>
        <p:txBody>
          <a:bodyPr>
            <a:noAutofit/>
          </a:bodyPr>
          <a:lstStyle/>
          <a:p>
            <a:pPr algn="r"/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 plaisir de vous retrouver au sein du mouvement </a:t>
            </a:r>
            <a:r>
              <a:rPr lang="fr-FR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cpn</a:t>
            </a: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10" name="Image 8">
            <a:extLst>
              <a:ext uri="{FF2B5EF4-FFF2-40B4-BE49-F238E27FC236}">
                <a16:creationId xmlns:a16="http://schemas.microsoft.com/office/drawing/2014/main" id="{C0F0DB7C-06AC-451E-AE9D-C3F863DB001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9525000" y="4324350"/>
            <a:ext cx="2130120" cy="2371365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F1F9837-90D4-49DF-81E7-94B22524C1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1497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7641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le d’ions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Salle d’ions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lle d’ions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2274</TotalTime>
  <Words>1165</Words>
  <Application>Microsoft Office PowerPoint</Application>
  <PresentationFormat>Grand écran</PresentationFormat>
  <Paragraphs>277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4" baseType="lpstr">
      <vt:lpstr>Arial</vt:lpstr>
      <vt:lpstr>Bookman Old Style</vt:lpstr>
      <vt:lpstr>Bradley Hand ITC</vt:lpstr>
      <vt:lpstr>Calibri</vt:lpstr>
      <vt:lpstr>Century Gothic</vt:lpstr>
      <vt:lpstr>Comic Sans MS</vt:lpstr>
      <vt:lpstr>Times New Roman</vt:lpstr>
      <vt:lpstr>Trebuchet MS</vt:lpstr>
      <vt:lpstr>Wingdings</vt:lpstr>
      <vt:lpstr>Wingdings 3</vt:lpstr>
      <vt:lpstr>Salle d’ions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Merci à tous pour votre participation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RAPPORT D’ACTIVITES FCPN</dc:title>
  <dc:subject/>
  <dc:creator>Aurélie Thourault</dc:creator>
  <dc:description/>
  <cp:lastModifiedBy>Utilisateur</cp:lastModifiedBy>
  <cp:revision>126</cp:revision>
  <dcterms:created xsi:type="dcterms:W3CDTF">2020-11-13T16:19:44Z</dcterms:created>
  <dcterms:modified xsi:type="dcterms:W3CDTF">2026-09-15T14:06:31Z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Grand écran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22</vt:i4>
  </property>
</Properties>
</file>